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3"/>
  </p:sldMasterIdLst>
  <p:notesMasterIdLst>
    <p:notesMasterId r:id="rId34"/>
  </p:notesMasterIdLst>
  <p:handoutMasterIdLst>
    <p:handoutMasterId r:id="rId35"/>
  </p:handoutMasterIdLst>
  <p:sldIdLst>
    <p:sldId id="485" r:id="rId4"/>
    <p:sldId id="463" r:id="rId5"/>
    <p:sldId id="331" r:id="rId6"/>
    <p:sldId id="522" r:id="rId7"/>
    <p:sldId id="379" r:id="rId8"/>
    <p:sldId id="310" r:id="rId9"/>
    <p:sldId id="311" r:id="rId10"/>
    <p:sldId id="538" r:id="rId11"/>
    <p:sldId id="312" r:id="rId12"/>
    <p:sldId id="319" r:id="rId13"/>
    <p:sldId id="329" r:id="rId14"/>
    <p:sldId id="542" r:id="rId15"/>
    <p:sldId id="332" r:id="rId16"/>
    <p:sldId id="523" r:id="rId17"/>
    <p:sldId id="524" r:id="rId18"/>
    <p:sldId id="333" r:id="rId19"/>
    <p:sldId id="525" r:id="rId20"/>
    <p:sldId id="529" r:id="rId21"/>
    <p:sldId id="541" r:id="rId22"/>
    <p:sldId id="334" r:id="rId23"/>
    <p:sldId id="526" r:id="rId24"/>
    <p:sldId id="527" r:id="rId25"/>
    <p:sldId id="528" r:id="rId26"/>
    <p:sldId id="531" r:id="rId27"/>
    <p:sldId id="530" r:id="rId28"/>
    <p:sldId id="532" r:id="rId29"/>
    <p:sldId id="534" r:id="rId30"/>
    <p:sldId id="535" r:id="rId31"/>
    <p:sldId id="536" r:id="rId32"/>
    <p:sldId id="537"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818"/>
    <a:srgbClr val="CC3300"/>
    <a:srgbClr val="F4EE00"/>
    <a:srgbClr val="00D05E"/>
    <a:srgbClr val="FFC000"/>
    <a:srgbClr val="254061"/>
    <a:srgbClr val="FFFF00"/>
    <a:srgbClr val="FFD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7" autoAdjust="0"/>
    <p:restoredTop sz="81883" autoAdjust="0"/>
  </p:normalViewPr>
  <p:slideViewPr>
    <p:cSldViewPr>
      <p:cViewPr varScale="1">
        <p:scale>
          <a:sx n="61" d="100"/>
          <a:sy n="61" d="100"/>
        </p:scale>
        <p:origin x="142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3732A848-ABF7-431C-B878-B67D12786C7D}" type="datetimeFigureOut">
              <a:rPr lang="en-US"/>
              <a:pPr>
                <a:defRPr/>
              </a:pPr>
              <a:t>7/30/2017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B38FB1EB-2EA7-4165-84E3-0A37F72DB6FA}" type="slidenum">
              <a:rPr lang="en-US" altLang="en-US"/>
              <a:pPr>
                <a:defRPr/>
              </a:pPr>
              <a:t>‹#›</a:t>
            </a:fld>
            <a:endParaRPr lang="en-US" altLang="en-US"/>
          </a:p>
        </p:txBody>
      </p:sp>
    </p:spTree>
    <p:extLst>
      <p:ext uri="{BB962C8B-B14F-4D97-AF65-F5344CB8AC3E}">
        <p14:creationId xmlns:p14="http://schemas.microsoft.com/office/powerpoint/2010/main" val="2875437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6B7C300F-A8A7-4867-9C31-04D64B5EEBEC}" type="datetimeFigureOut">
              <a:rPr lang="en-US"/>
              <a:pPr>
                <a:defRPr/>
              </a:pPr>
              <a:t>7/30/2017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225E69D8-0E27-4215-9784-E4B6A0E5BBAC}" type="slidenum">
              <a:rPr lang="en-US" altLang="en-US"/>
              <a:pPr>
                <a:defRPr/>
              </a:pPr>
              <a:t>‹#›</a:t>
            </a:fld>
            <a:endParaRPr lang="en-US" altLang="en-US"/>
          </a:p>
        </p:txBody>
      </p:sp>
    </p:spTree>
    <p:extLst>
      <p:ext uri="{BB962C8B-B14F-4D97-AF65-F5344CB8AC3E}">
        <p14:creationId xmlns:p14="http://schemas.microsoft.com/office/powerpoint/2010/main" val="123919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sz="1050" b="1" i="1" dirty="0" smtClean="0"/>
              <a:t>KEY – </a:t>
            </a:r>
            <a:endParaRPr lang="en-US" sz="1050" dirty="0" smtClean="0"/>
          </a:p>
          <a:p>
            <a:pPr>
              <a:defRPr/>
            </a:pPr>
            <a:r>
              <a:rPr lang="en-US" sz="1050" i="1" dirty="0" smtClean="0"/>
              <a:t>Italic text = Instruction/background information for teachers</a:t>
            </a:r>
            <a:endParaRPr lang="en-US" sz="1050" dirty="0" smtClean="0"/>
          </a:p>
          <a:p>
            <a:pPr>
              <a:defRPr/>
            </a:pPr>
            <a:endParaRPr lang="en-US" sz="1050" i="1" dirty="0" smtClean="0"/>
          </a:p>
          <a:p>
            <a:pPr>
              <a:defRPr/>
            </a:pPr>
            <a:r>
              <a:rPr lang="en-US" sz="1050" i="1" dirty="0" smtClean="0"/>
              <a:t>** = Click to advance bullets on the slide.  A remote clicker or wireless mouse is recommended.</a:t>
            </a:r>
            <a:endParaRPr lang="en-US" sz="1050" dirty="0" smtClean="0"/>
          </a:p>
          <a:p>
            <a:pPr>
              <a:defRPr/>
            </a:pPr>
            <a:endParaRPr lang="en-US" sz="1050" b="1" i="1" dirty="0" smtClean="0"/>
          </a:p>
          <a:p>
            <a:pPr>
              <a:defRPr/>
            </a:pPr>
            <a:r>
              <a:rPr lang="en-US" sz="1050" b="1" i="1" dirty="0" smtClean="0"/>
              <a:t>NOTE TO TEACHERS</a:t>
            </a:r>
            <a:r>
              <a:rPr lang="en-US" sz="1050" i="1" dirty="0" smtClean="0"/>
              <a:t> – Georgia fatalities and serious injuries continue to occur at school bus stops, caused by a variety of circumstances and errors on the part of the student, the school bus driver and the passing motorist. </a:t>
            </a:r>
            <a:r>
              <a:rPr lang="en-US" sz="1050" b="1" i="1" dirty="0" smtClean="0"/>
              <a:t>In the 2010, 2011, 2012, 2013 and 2014 school years Georgia experienced a total of 11 student school bus stop fatalities, several serious injuries and numerous near misses when students were getting on and off the school bus</a:t>
            </a:r>
            <a:r>
              <a:rPr lang="en-US" sz="1050" i="1" dirty="0" smtClean="0"/>
              <a:t>.  These tragic events point out the need to look at ways to reduce the possibility of similar tragedies ever happening again.</a:t>
            </a:r>
          </a:p>
          <a:p>
            <a:pPr>
              <a:defRPr/>
            </a:pPr>
            <a:endParaRPr lang="en-US" sz="1050" i="1" dirty="0" smtClean="0"/>
          </a:p>
          <a:p>
            <a:pPr>
              <a:defRPr/>
            </a:pPr>
            <a:r>
              <a:rPr lang="en-US" sz="1050" i="1" dirty="0" smtClean="0"/>
              <a:t>Slides 3, 5-12, 15 and 18 teach </a:t>
            </a:r>
            <a:r>
              <a:rPr lang="en-US" sz="1050" b="1" i="1" dirty="0" smtClean="0"/>
              <a:t>Essential Safe Student Behaviors </a:t>
            </a:r>
            <a:r>
              <a:rPr lang="en-US" sz="1050" i="1" dirty="0" smtClean="0"/>
              <a:t>that, when missing, have historically resulted in severe student injury or student death in Georgia.  These are essential high priority safe behaviors that must be taught and fully developed in the classroom to ensure student safety.  Please spend the time necessary on these slides to teach these essential behaviors.  The School Bus Safety Power Point Narrative is designed to provide the points to TEACH on all slides in the program, but is inadequate if just read.  </a:t>
            </a:r>
            <a:endParaRPr lang="en-US" sz="1050" dirty="0" smtClean="0"/>
          </a:p>
          <a:p>
            <a:pPr>
              <a:defRPr/>
            </a:pPr>
            <a:endParaRPr lang="en-US" sz="1050" i="1" dirty="0" smtClean="0"/>
          </a:p>
          <a:p>
            <a:pPr>
              <a:defRPr/>
            </a:pPr>
            <a:r>
              <a:rPr lang="en-US" i="1" dirty="0" smtClean="0"/>
              <a:t>Your class will be </a:t>
            </a:r>
            <a:r>
              <a:rPr lang="en-US" sz="1050" i="1" dirty="0" smtClean="0"/>
              <a:t>composed of those who ride the bus to and from school and others who may ride infrequently or who ride only on field trips.  </a:t>
            </a:r>
            <a:r>
              <a:rPr lang="en-US" sz="1050" b="1" i="1" dirty="0" smtClean="0"/>
              <a:t>This instruction is for everyone</a:t>
            </a:r>
            <a:r>
              <a:rPr lang="en-US" sz="1050" i="1" dirty="0" smtClean="0"/>
              <a:t>.  Students not currently riding the bus to and from school may ride the bus in future years or at future schools attended.  Additionally, all students will be a bus rider when on field trips where the Danger Zone training, safe riding practices and emergency evacuation training is highly relevant.</a:t>
            </a:r>
          </a:p>
          <a:p>
            <a:pPr>
              <a:defRPr/>
            </a:pPr>
            <a:endParaRPr lang="en-US" sz="1050" i="1" dirty="0" smtClean="0"/>
          </a:p>
          <a:p>
            <a:pPr>
              <a:defRPr/>
            </a:pPr>
            <a:r>
              <a:rPr lang="en-US" sz="1050" i="1" dirty="0" smtClean="0"/>
              <a:t>Getting on and getting off a school bus are absolutely the most dangerous activities that a student performs daily.  The National Safety Council estimates that 80-85 percent of all accidents in the field of pupil transportation occur at the time students are being loaded and unloaded.  In recent years, sixty percent (60%) of the pupils fatally injured in the loading and unloading zones were killed by their own bus.  Recent national and Georgia statistics show the need for students to be trained on the proper procedures for loading and unloading.  You can play an important role in the delivery of essential school bus safety training to our student riders.</a:t>
            </a:r>
            <a:endParaRPr lang="en-US" sz="105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982644-C4A7-437D-9B35-F4D39A2A4EDC}"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4006290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sz="1150" i="1" dirty="0" smtClean="0"/>
              <a:t>NOTE TO TEACHERS – The School Bus Health &amp; Safety Curriculum document contains this image, w/instructions, suitable for duplication and distribution as a handout.</a:t>
            </a:r>
          </a:p>
          <a:p>
            <a:pPr>
              <a:defRPr/>
            </a:pPr>
            <a:endParaRPr lang="en-US" sz="1150" i="1" dirty="0" smtClean="0"/>
          </a:p>
          <a:p>
            <a:pPr>
              <a:defRPr/>
            </a:pPr>
            <a:r>
              <a:rPr lang="en-US" sz="1150" i="1" dirty="0" smtClean="0"/>
              <a:t>Please follow the clicks and narrative closely on this slide in order for the timing to work correctly.</a:t>
            </a:r>
          </a:p>
          <a:p>
            <a:pPr>
              <a:defRPr/>
            </a:pPr>
            <a:r>
              <a:rPr lang="en-US" sz="1150" dirty="0" smtClean="0"/>
              <a:t>_______________________________________________________________________</a:t>
            </a:r>
          </a:p>
          <a:p>
            <a:pPr>
              <a:defRPr/>
            </a:pPr>
            <a:r>
              <a:rPr lang="en-US" sz="1150" dirty="0" smtClean="0"/>
              <a:t>If you do not cross the road when you get off the bus and there are no moving cars and you have stepped off the bus…</a:t>
            </a:r>
          </a:p>
          <a:p>
            <a:pPr>
              <a:defRPr/>
            </a:pPr>
            <a:endParaRPr lang="en-US" sz="1150" dirty="0" smtClean="0"/>
          </a:p>
          <a:p>
            <a:pPr>
              <a:defRPr/>
            </a:pPr>
            <a:r>
              <a:rPr lang="en-US" sz="1150" dirty="0" smtClean="0"/>
              <a:t>You MUST next:</a:t>
            </a:r>
          </a:p>
          <a:p>
            <a:pPr>
              <a:defRPr/>
            </a:pPr>
            <a:endParaRPr lang="en-US" sz="1150" dirty="0" smtClean="0"/>
          </a:p>
          <a:p>
            <a:pPr>
              <a:defRPr/>
            </a:pPr>
            <a:r>
              <a:rPr lang="en-US" sz="1150" dirty="0" smtClean="0"/>
              <a:t>**</a:t>
            </a:r>
            <a:r>
              <a:rPr lang="en-US" sz="1150" b="1" dirty="0" smtClean="0"/>
              <a:t>Look</a:t>
            </a:r>
            <a:r>
              <a:rPr lang="en-US" sz="1150" dirty="0" smtClean="0"/>
              <a:t> for cars in both directions as you . . .</a:t>
            </a:r>
          </a:p>
          <a:p>
            <a:pPr>
              <a:defRPr/>
            </a:pPr>
            <a:endParaRPr lang="en-US" sz="1150" b="1" dirty="0" smtClean="0"/>
          </a:p>
          <a:p>
            <a:pPr>
              <a:defRPr/>
            </a:pPr>
            <a:r>
              <a:rPr lang="en-US" sz="1150" b="1" dirty="0" smtClean="0"/>
              <a:t>Walk</a:t>
            </a:r>
            <a:r>
              <a:rPr lang="en-US" sz="1150" dirty="0" smtClean="0"/>
              <a:t> straight away from the bus, in full view of the driver.  You should keep walking until you are out of the danger zone, 12 feet away from the bus. </a:t>
            </a:r>
          </a:p>
          <a:p>
            <a:pPr>
              <a:defRPr/>
            </a:pPr>
            <a:endParaRPr lang="en-US" sz="1150" dirty="0" smtClean="0"/>
          </a:p>
          <a:p>
            <a:pPr>
              <a:defRPr/>
            </a:pPr>
            <a:r>
              <a:rPr lang="en-US" sz="1150" dirty="0" smtClean="0"/>
              <a:t>Never get mail from a roadside mailbox until after the bus leaves.  You need to get away from road where cars might not stop and away from the bus before it starts to move.</a:t>
            </a:r>
          </a:p>
          <a:p>
            <a:pPr>
              <a:defRPr/>
            </a:pPr>
            <a:endParaRPr lang="en-US" sz="1150" dirty="0" smtClean="0"/>
          </a:p>
          <a:p>
            <a:pPr>
              <a:defRPr/>
            </a:pPr>
            <a:r>
              <a:rPr lang="en-US" sz="1150" dirty="0" smtClean="0"/>
              <a:t>**Remember, if the bus driver sees an approaching danger with either their direct vision or with their mirrors, they will use their horn to signal danger.</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C655F8-7D13-4974-A375-ABF326645F12}"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118577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r>
              <a:rPr lang="en-US" i="1" dirty="0" smtClean="0"/>
              <a:t>NOTE TO TEACHERS – The School Bus Health &amp; Safety Curriculum document contains this image, w/instructions, suitable for duplication and distribution as a handout.</a:t>
            </a:r>
          </a:p>
          <a:p>
            <a:pPr>
              <a:defRPr/>
            </a:pPr>
            <a:endParaRPr lang="en-US" i="1" dirty="0" smtClean="0"/>
          </a:p>
          <a:p>
            <a:pPr>
              <a:defRPr/>
            </a:pPr>
            <a:r>
              <a:rPr lang="en-US" i="1" dirty="0" smtClean="0"/>
              <a:t>Please follow the clicks and narrative closely on this slide in order for the timing to work correctly.</a:t>
            </a:r>
          </a:p>
          <a:p>
            <a:pPr>
              <a:defRPr/>
            </a:pPr>
            <a:r>
              <a:rPr lang="en-US" dirty="0" smtClean="0"/>
              <a:t>____________________________________________________________________________</a:t>
            </a:r>
          </a:p>
          <a:p>
            <a:pPr>
              <a:defRPr/>
            </a:pPr>
            <a:r>
              <a:rPr lang="en-US" dirty="0" smtClean="0"/>
              <a:t>Remember that when riding the bus home, remain seated until the bus comes to a complete stop.</a:t>
            </a:r>
          </a:p>
          <a:p>
            <a:pPr>
              <a:defRPr/>
            </a:pPr>
            <a:endParaRPr lang="en-US" dirty="0" smtClean="0"/>
          </a:p>
          <a:p>
            <a:pPr>
              <a:defRPr/>
            </a:pPr>
            <a:r>
              <a:rPr lang="en-US" dirty="0" smtClean="0"/>
              <a:t>Leave your seat in an orderly manner and wait in the aisle for the driver to tell you it is OK to begin to leave the bus.  The driver will wait for all cars to stop before letting you off the bus.</a:t>
            </a:r>
          </a:p>
          <a:p>
            <a:pPr>
              <a:defRPr/>
            </a:pPr>
            <a:endParaRPr lang="en-US" dirty="0" smtClean="0"/>
          </a:p>
          <a:p>
            <a:pPr>
              <a:defRPr/>
            </a:pPr>
            <a:r>
              <a:rPr lang="en-US" dirty="0" smtClean="0"/>
              <a:t>**Always use the hand rail when exiting the bus.  </a:t>
            </a:r>
          </a:p>
          <a:p>
            <a:pPr>
              <a:defRPr/>
            </a:pPr>
            <a:endParaRPr lang="en-US" dirty="0" smtClean="0"/>
          </a:p>
          <a:p>
            <a:pPr>
              <a:defRPr/>
            </a:pPr>
            <a:r>
              <a:rPr lang="en-US" dirty="0" smtClean="0"/>
              <a:t>If you have to cross the road when you get off the school bus…</a:t>
            </a:r>
          </a:p>
          <a:p>
            <a:pPr>
              <a:defRPr/>
            </a:pPr>
            <a:endParaRPr lang="en-US" dirty="0" smtClean="0"/>
          </a:p>
          <a:p>
            <a:pPr>
              <a:defRPr/>
            </a:pPr>
            <a:r>
              <a:rPr lang="en-US" dirty="0" smtClean="0"/>
              <a:t>You MUST:</a:t>
            </a:r>
          </a:p>
          <a:p>
            <a:pPr>
              <a:defRPr/>
            </a:pPr>
            <a:endParaRPr lang="en-US" dirty="0" smtClean="0"/>
          </a:p>
          <a:p>
            <a:pPr>
              <a:defRPr/>
            </a:pPr>
            <a:r>
              <a:rPr lang="en-US" dirty="0" smtClean="0"/>
              <a:t>**Once again </a:t>
            </a:r>
            <a:r>
              <a:rPr lang="en-US" b="1" dirty="0" smtClean="0"/>
              <a:t>LOOK</a:t>
            </a:r>
            <a:r>
              <a:rPr lang="en-US" dirty="0" smtClean="0"/>
              <a:t> for cars in all directions before exiting.</a:t>
            </a:r>
          </a:p>
          <a:p>
            <a:pPr>
              <a:defRPr/>
            </a:pPr>
            <a:endParaRPr lang="en-US" dirty="0" smtClean="0"/>
          </a:p>
          <a:p>
            <a:pPr>
              <a:defRPr/>
            </a:pPr>
            <a:r>
              <a:rPr lang="en-US" dirty="0" smtClean="0"/>
              <a:t>When it’s OK. . .  You should </a:t>
            </a:r>
          </a:p>
          <a:p>
            <a:pPr>
              <a:defRPr/>
            </a:pPr>
            <a:endParaRPr lang="en-US" dirty="0" smtClean="0"/>
          </a:p>
          <a:p>
            <a:pPr>
              <a:defRPr/>
            </a:pPr>
            <a:r>
              <a:rPr lang="en-US" dirty="0" smtClean="0"/>
              <a:t>**</a:t>
            </a:r>
            <a:r>
              <a:rPr lang="en-US" b="1" dirty="0" smtClean="0"/>
              <a:t>WALK</a:t>
            </a:r>
            <a:r>
              <a:rPr lang="en-US" dirty="0" smtClean="0"/>
              <a:t> straight away from the right front of the bus, in the driver’s full view.  You must exercise caution in the danger zone.</a:t>
            </a:r>
          </a:p>
          <a:p>
            <a:pPr>
              <a:defRPr/>
            </a:pPr>
            <a:endParaRPr lang="en-US" dirty="0" smtClean="0"/>
          </a:p>
          <a:p>
            <a:pPr>
              <a:defRPr/>
            </a:pPr>
            <a:r>
              <a:rPr lang="en-US" dirty="0" smtClean="0"/>
              <a:t>When you get past the end of the bus crossing gate you must </a:t>
            </a:r>
          </a:p>
          <a:p>
            <a:pPr>
              <a:defRPr/>
            </a:pPr>
            <a:endParaRPr lang="en-US" dirty="0" smtClean="0"/>
          </a:p>
          <a:p>
            <a:pPr>
              <a:defRPr/>
            </a:pPr>
            <a:r>
              <a:rPr lang="en-US" dirty="0" smtClean="0"/>
              <a:t>**</a:t>
            </a:r>
            <a:r>
              <a:rPr lang="en-US" b="1" dirty="0" smtClean="0"/>
              <a:t>STOP</a:t>
            </a:r>
            <a:r>
              <a:rPr lang="en-US" dirty="0" smtClean="0"/>
              <a:t> and face the center of the road, look directly at the driver and </a:t>
            </a:r>
            <a:r>
              <a:rPr lang="en-US" b="1" dirty="0" smtClean="0"/>
              <a:t>WAIT</a:t>
            </a:r>
            <a:r>
              <a:rPr lang="en-US" dirty="0" smtClean="0"/>
              <a:t> for the signal that it is safe to cross.  Then </a:t>
            </a:r>
          </a:p>
          <a:p>
            <a:pPr>
              <a:defRPr/>
            </a:pPr>
            <a:endParaRPr lang="en-US" dirty="0" smtClean="0"/>
          </a:p>
          <a:p>
            <a:pPr>
              <a:defRPr/>
            </a:pPr>
            <a:r>
              <a:rPr lang="en-US" dirty="0" smtClean="0"/>
              <a:t>**look for moving cars as you walk to the center of the road.  </a:t>
            </a:r>
          </a:p>
          <a:p>
            <a:pPr>
              <a:defRPr/>
            </a:pPr>
            <a:endParaRPr lang="en-US" dirty="0" smtClean="0"/>
          </a:p>
          <a:p>
            <a:pPr>
              <a:defRPr/>
            </a:pPr>
            <a:r>
              <a:rPr lang="en-US" dirty="0" smtClean="0"/>
              <a:t>**</a:t>
            </a:r>
            <a:r>
              <a:rPr lang="en-US" b="1" dirty="0" smtClean="0"/>
              <a:t>STOP </a:t>
            </a:r>
            <a:r>
              <a:rPr lang="en-US" dirty="0" smtClean="0"/>
              <a:t>there and </a:t>
            </a:r>
            <a:r>
              <a:rPr lang="en-US" b="1" dirty="0" smtClean="0"/>
              <a:t>WAIT</a:t>
            </a:r>
            <a:r>
              <a:rPr lang="en-US" dirty="0" smtClean="0"/>
              <a:t> again for the driver’s signal that it is safe to finish crossing. </a:t>
            </a:r>
          </a:p>
          <a:p>
            <a:pPr>
              <a:defRPr/>
            </a:pPr>
            <a:endParaRPr lang="en-US" dirty="0" smtClean="0"/>
          </a:p>
          <a:p>
            <a:pPr>
              <a:defRPr/>
            </a:pPr>
            <a:r>
              <a:rPr lang="en-US" dirty="0" smtClean="0"/>
              <a:t>Then continue to </a:t>
            </a:r>
          </a:p>
          <a:p>
            <a:pPr>
              <a:defRPr/>
            </a:pPr>
            <a:endParaRPr lang="en-US" dirty="0" smtClean="0"/>
          </a:p>
          <a:p>
            <a:pPr>
              <a:defRPr/>
            </a:pPr>
            <a:r>
              <a:rPr lang="en-US" dirty="0" smtClean="0"/>
              <a:t>**</a:t>
            </a:r>
            <a:r>
              <a:rPr lang="en-US" b="1" dirty="0" smtClean="0"/>
              <a:t>LOOK</a:t>
            </a:r>
            <a:r>
              <a:rPr lang="en-US" dirty="0" smtClean="0"/>
              <a:t> for cars to your left and right while walking promptly across &amp; exiting 12 feet off the road.</a:t>
            </a:r>
          </a:p>
          <a:p>
            <a:pPr>
              <a:defRPr/>
            </a:pPr>
            <a:endParaRPr lang="en-US" dirty="0" smtClean="0"/>
          </a:p>
          <a:p>
            <a:pPr>
              <a:defRPr/>
            </a:pPr>
            <a:r>
              <a:rPr lang="en-US" dirty="0" smtClean="0"/>
              <a:t>NEVER stop to get mail from the mailbox.  If a car is coming and loses control, it might run off the road.  </a:t>
            </a:r>
          </a:p>
          <a:p>
            <a:pPr>
              <a:defRPr/>
            </a:pPr>
            <a:endParaRPr lang="en-US" dirty="0" smtClean="0"/>
          </a:p>
          <a:p>
            <a:pPr>
              <a:defRPr/>
            </a:pPr>
            <a:r>
              <a:rPr lang="en-US" dirty="0" smtClean="0"/>
              <a:t>NEVER cross behind the bus.  Cross in front where it is safe and everyone can see you.</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D1AE2D-8C01-43FE-BCFE-2F46A8366395}"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83870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Anytime you are unloading, but especially when unloading at school…</a:t>
            </a:r>
          </a:p>
          <a:p>
            <a:endParaRPr lang="en-US" altLang="en-US" smtClean="0"/>
          </a:p>
          <a:p>
            <a:r>
              <a:rPr lang="en-US" altLang="en-US" smtClean="0"/>
              <a:t>Make sure book bag straps, purses, clothing drawstrings, etc. do not get caught on the handrail or in the door.  If this happens and your bus driver shuts the door and begins to move the bus it could be dangerous.</a:t>
            </a:r>
          </a:p>
          <a:p>
            <a:endParaRPr lang="en-US" altLang="en-US" smtClean="0"/>
          </a:p>
          <a:p>
            <a:r>
              <a:rPr lang="en-US" altLang="en-US" smtClean="0"/>
              <a:t>**When you unload at school, if something is left on the bus or dropped near the bus, exit the danger zone and get the driver’s attention before you return to the bus or attempt to pick up a dropped item.</a:t>
            </a:r>
          </a:p>
          <a:p>
            <a:r>
              <a:rPr lang="en-US" altLang="en-US" smtClean="0"/>
              <a:t>____________________________________________________________________</a:t>
            </a:r>
          </a:p>
          <a:p>
            <a:r>
              <a:rPr lang="en-US" altLang="en-US" i="1" smtClean="0"/>
              <a:t>NOTE TO TEACHERS – Have a student to demonstrate what they should do if they drop something or leave something on the bus.  Here is what they should do:</a:t>
            </a:r>
          </a:p>
          <a:p>
            <a:endParaRPr lang="en-US" altLang="en-US" i="1" smtClean="0"/>
          </a:p>
          <a:p>
            <a:r>
              <a:rPr lang="en-US" altLang="en-US" i="1" smtClean="0"/>
              <a:t>They should leave any object and move to a point, out of the danger zone.  They should then get the driver’s attention by putting their hands and arms above their head and waving.  They should wait for the driver to see them and give them instruction before returning to the bus or before picking anything up dropped near the bus.  If they do not get the driver’s attention, they should not attempt to retrieve the item.</a:t>
            </a: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42BE2C-9A8B-4336-A76A-39DA3A595819}"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2323979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your bus arrives at the school in the morning:</a:t>
            </a:r>
          </a:p>
          <a:p>
            <a:endParaRPr lang="en-US" altLang="en-US" smtClean="0"/>
          </a:p>
          <a:p>
            <a:r>
              <a:rPr lang="en-US" altLang="en-US" smtClean="0"/>
              <a:t>Remain seated until the bus is stopped and door is opened.  If you stand up while the bus is moving, you might fall.</a:t>
            </a:r>
          </a:p>
          <a:p>
            <a:endParaRPr lang="en-US" altLang="en-US" smtClean="0"/>
          </a:p>
          <a:p>
            <a:r>
              <a:rPr lang="en-US" altLang="en-US" smtClean="0"/>
              <a:t>**Do not push or shove, but wait your turn to get off the bus.  Most bus drivers will want you to leave by letting seats take turns, going from front to back, side to side.  </a:t>
            </a:r>
          </a:p>
          <a:p>
            <a:endParaRPr lang="en-US" altLang="en-US" smtClean="0"/>
          </a:p>
          <a:p>
            <a:r>
              <a:rPr lang="en-US" altLang="en-US" smtClean="0"/>
              <a:t>**Have everything inside your book bag.  This reduces the possibility of dropping something near the bus which creates an unsafe situation if you try to pick it up and the bus driver does not see you.</a:t>
            </a:r>
          </a:p>
          <a:p>
            <a:endParaRPr lang="en-US" altLang="en-US" smtClean="0"/>
          </a:p>
          <a:p>
            <a:r>
              <a:rPr lang="en-US" altLang="en-US" smtClean="0"/>
              <a:t>**Use the handrail for safety.  A fall down the steps could hurt you.</a:t>
            </a:r>
          </a:p>
          <a:p>
            <a:endParaRPr lang="en-US" altLang="en-US" smtClean="0"/>
          </a:p>
          <a:p>
            <a:r>
              <a:rPr lang="en-US" altLang="en-US" smtClean="0"/>
              <a:t>**Walk (don’t run) straight towards the school, </a:t>
            </a:r>
          </a:p>
          <a:p>
            <a:endParaRPr lang="en-US" altLang="en-US" smtClean="0"/>
          </a:p>
          <a:p>
            <a:r>
              <a:rPr lang="en-US" altLang="en-US" smtClean="0"/>
              <a:t>**away from the bus, so your driver can see you.</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E3889E-92E2-45E5-BF10-363BEEA5DB62}"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158884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you get off the bus at school . . .</a:t>
            </a:r>
          </a:p>
          <a:p>
            <a:endParaRPr lang="en-US" altLang="en-US" smtClean="0"/>
          </a:p>
          <a:p>
            <a:r>
              <a:rPr lang="en-US" altLang="en-US" smtClean="0"/>
              <a:t>Keep walking until you get out of the danger zone, 12 feet away from the bus.  When the bus starts to move, you want to be well away from the danger zone. </a:t>
            </a:r>
          </a:p>
          <a:p>
            <a:endParaRPr lang="en-US" altLang="en-US" smtClean="0"/>
          </a:p>
          <a:p>
            <a:r>
              <a:rPr lang="en-US" altLang="en-US" smtClean="0"/>
              <a:t>**Never run between parked cars and buses.  Someone might not see you.</a:t>
            </a:r>
          </a:p>
          <a:p>
            <a:endParaRPr lang="en-US" altLang="en-US" smtClean="0"/>
          </a:p>
          <a:p>
            <a:r>
              <a:rPr lang="en-US" altLang="en-US" smtClean="0"/>
              <a:t>**Walk directly inside the school.  </a:t>
            </a:r>
          </a:p>
          <a:p>
            <a:endParaRPr lang="en-US" altLang="en-US" smtClean="0"/>
          </a:p>
          <a:p>
            <a:r>
              <a:rPr lang="en-US" altLang="en-US" smtClean="0"/>
              <a:t>**Do not wait for friends.  You can see them when you get inside.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DFD5A5-8A44-4B2A-AF0F-BD2E5585CE1C}" type="slidenum">
              <a:rPr lang="en-US" altLang="en-US">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21327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school ends in the afternoon . . .</a:t>
            </a:r>
          </a:p>
          <a:p>
            <a:endParaRPr lang="en-US" altLang="en-US" smtClean="0"/>
          </a:p>
          <a:p>
            <a:r>
              <a:rPr lang="en-US" altLang="en-US" smtClean="0"/>
              <a:t>Have all belongings inside your book bag before leaving the classroom.  This reduces the possibility of dropping something near the bus which creates an unsafe situation where the driver might not see you and begin to move the bus.</a:t>
            </a:r>
          </a:p>
          <a:p>
            <a:endParaRPr lang="en-US" altLang="en-US" smtClean="0"/>
          </a:p>
          <a:p>
            <a:r>
              <a:rPr lang="en-US" altLang="en-US" smtClean="0">
                <a:solidFill>
                  <a:srgbClr val="181818"/>
                </a:solidFill>
              </a:rPr>
              <a:t>**If you drop or forget something on the bus, remember that if you don’t see the driver, the driver doesn’t see you. Wait until you can see the driver, then put your hands above your head and wave them to get the driver’s attention. Do not try to get the item if you do not get the attention of the bus driver.  </a:t>
            </a:r>
            <a:r>
              <a:rPr lang="en-US" altLang="en-US" smtClean="0"/>
              <a:t>The item can be replaced.  YOU CANNOT BE REPLACED!</a:t>
            </a:r>
          </a:p>
          <a:p>
            <a:endParaRPr lang="en-US" altLang="en-US" smtClean="0">
              <a:solidFill>
                <a:srgbClr val="181818"/>
              </a:solidFill>
            </a:endParaRPr>
          </a:p>
          <a:p>
            <a:r>
              <a:rPr lang="en-US" altLang="en-US" smtClean="0"/>
              <a:t>**Never chase after a moving bus.  Once the buses start moving – you should stop moving.  It is better to miss the bus and be safe!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7E4C3F-52B9-4ABD-85AA-21536CE9C959}"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256643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you are going to get on the bus . . .</a:t>
            </a:r>
          </a:p>
          <a:p>
            <a:endParaRPr lang="en-US" altLang="en-US" smtClean="0"/>
          </a:p>
          <a:p>
            <a:r>
              <a:rPr lang="en-US" altLang="en-US" smtClean="0"/>
              <a:t>Walk slowly towards your bus.  Never run.</a:t>
            </a:r>
          </a:p>
          <a:p>
            <a:endParaRPr lang="en-US" altLang="en-US" smtClean="0"/>
          </a:p>
          <a:p>
            <a:r>
              <a:rPr lang="en-US" altLang="en-US" smtClean="0"/>
              <a:t>**Walk straight towards the bus door and be sure your driver can see you.</a:t>
            </a:r>
          </a:p>
          <a:p>
            <a:endParaRPr lang="en-US" altLang="en-US" smtClean="0"/>
          </a:p>
          <a:p>
            <a:r>
              <a:rPr lang="en-US" altLang="en-US" smtClean="0"/>
              <a:t>**Stay away from the front and rear bus tires and board the bus without delay.</a:t>
            </a:r>
          </a:p>
          <a:p>
            <a:endParaRPr lang="en-US" altLang="en-US" smtClean="0"/>
          </a:p>
          <a:p>
            <a:r>
              <a:rPr lang="en-US" altLang="en-US" smtClean="0"/>
              <a:t>**Load in an orderly manner.</a:t>
            </a:r>
          </a:p>
          <a:p>
            <a:endParaRPr lang="en-US" altLang="en-US" smtClean="0"/>
          </a:p>
          <a:p>
            <a:r>
              <a:rPr lang="en-US" altLang="en-US" smtClean="0"/>
              <a:t>**Make sure it is the right bus.  If you get on the wrong bus by mistake, tell the driver.  We do not want you to get lost.</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D339D6-6849-4D7A-9767-7CC70E955524}"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330894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getting on the bus at school . . .</a:t>
            </a:r>
          </a:p>
          <a:p>
            <a:endParaRPr lang="en-US" altLang="en-US" smtClean="0"/>
          </a:p>
          <a:p>
            <a:r>
              <a:rPr lang="en-US" altLang="en-US" smtClean="0"/>
              <a:t>Use the handrail for safety. </a:t>
            </a:r>
          </a:p>
          <a:p>
            <a:endParaRPr lang="en-US" altLang="en-US" smtClean="0"/>
          </a:p>
          <a:p>
            <a:r>
              <a:rPr lang="en-US" altLang="en-US" smtClean="0"/>
              <a:t>**Go directly to your seat so that others can be seated.</a:t>
            </a:r>
          </a:p>
          <a:p>
            <a:endParaRPr lang="en-US" altLang="en-US" smtClean="0"/>
          </a:p>
          <a:p>
            <a:r>
              <a:rPr lang="en-US" altLang="en-US" smtClean="0"/>
              <a:t>**Do not do what these students are doing.  Never place your head, arms or any object out of the window.  The bus could start to move and drive close to something and you could get hit.</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C90EA5-EB5E-425E-B4E5-0ED3D2A7A367}" type="slidenum">
              <a:rPr lang="en-US" altLang="en-US">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3274211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some important things you need to do when you are riding the bus.  The 2 most important are . . .</a:t>
            </a:r>
          </a:p>
          <a:p>
            <a:endParaRPr lang="en-US" altLang="en-US" smtClean="0"/>
          </a:p>
          <a:p>
            <a:r>
              <a:rPr lang="en-US" altLang="en-US" smtClean="0"/>
              <a:t>Sit the safe way, facing forward with your back against the back of the seat and your bottom against the bottom of the seat.  Be sure your bottom is not hanging off the seat.  If there is not room for you in a seat, then sit somewhere else where there is room.</a:t>
            </a:r>
          </a:p>
          <a:p>
            <a:endParaRPr lang="en-US" altLang="en-US" smtClean="0"/>
          </a:p>
          <a:p>
            <a:r>
              <a:rPr lang="en-US" altLang="en-US" smtClean="0"/>
              <a:t>**You must remain absolutely quiet at railroad grade crossings.  This is a critical moment as bus drivers must be able to hear an approaching train.</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FAF987-4F26-40E3-A821-41B8FFD3994B}"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1728500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i="1" smtClean="0"/>
              <a:t>NOTE TO TEACHERS – The school bus driver has authority over, and responsibility for, students while on the bus.  It is the student’s responsibility to follow the rules and follow the direction of their school bus driver.  Proper student behavior is important because any driver distraction is potentially hazardous to student safety, the safety of the driver and the safety of other road users.</a:t>
            </a:r>
            <a:endParaRPr lang="en-US" altLang="en-US" sz="1100" smtClean="0"/>
          </a:p>
          <a:p>
            <a:endParaRPr lang="en-US" altLang="en-US" sz="1100" smtClean="0"/>
          </a:p>
          <a:p>
            <a:r>
              <a:rPr lang="en-US" altLang="en-US" sz="1100" i="1" smtClean="0"/>
              <a:t>Students should be aware that they are responsible for their actions and behavior and that school bus transportation can be denied if they do not conduct themselves properly. </a:t>
            </a:r>
          </a:p>
          <a:p>
            <a:r>
              <a:rPr lang="en-US" altLang="en-US" sz="1100" smtClean="0"/>
              <a:t>_______________________________________________________________________</a:t>
            </a:r>
          </a:p>
          <a:p>
            <a:r>
              <a:rPr lang="en-US" altLang="en-US" sz="1100" smtClean="0"/>
              <a:t>Anytime you are riding the school bus you should:</a:t>
            </a:r>
          </a:p>
          <a:p>
            <a:r>
              <a:rPr lang="en-US" altLang="en-US" sz="1100" smtClean="0"/>
              <a:t>Follow directions of the school bus driver the first time given.  They are like your teacher and you should listen and do what they say.</a:t>
            </a:r>
          </a:p>
          <a:p>
            <a:endParaRPr lang="en-US" altLang="en-US" sz="1100" smtClean="0"/>
          </a:p>
          <a:p>
            <a:r>
              <a:rPr lang="en-US" altLang="en-US" sz="1100" smtClean="0"/>
              <a:t>**Go directly to an available or assigned seat when entering the bus so everyone can get seated and the bus can move.  If you are standing up when the bus moves you might fall.</a:t>
            </a:r>
          </a:p>
          <a:p>
            <a:endParaRPr lang="en-US" altLang="en-US" sz="1100" smtClean="0"/>
          </a:p>
          <a:p>
            <a:r>
              <a:rPr lang="en-US" altLang="en-US" sz="1100" smtClean="0"/>
              <a:t>**Remain seated, facing forward with your back against the seat.  This keeps you safe if the bus driver has to steer or stop quickly.</a:t>
            </a:r>
          </a:p>
          <a:p>
            <a:endParaRPr lang="en-US" altLang="en-US" sz="1100" smtClean="0"/>
          </a:p>
          <a:p>
            <a:r>
              <a:rPr lang="en-US" altLang="en-US" sz="1100" smtClean="0"/>
              <a:t>**Tell your bus driver if someone is picking on you or making you feel uncomfortable.  They can help you to make it stop. </a:t>
            </a:r>
          </a:p>
          <a:p>
            <a:endParaRPr lang="en-US" altLang="en-US" sz="1100" smtClean="0"/>
          </a:p>
          <a:p>
            <a:r>
              <a:rPr lang="en-US" altLang="en-US" sz="1100" smtClean="0"/>
              <a:t>**Hold your books and other things in your lap so the bus aisles and exits are clear.  We do not want anyone to trip and fall on anything.</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CAF033-058C-4DEA-A21E-12110732227A}" type="slidenum">
              <a:rPr lang="en-US" altLang="en-US">
                <a:latin typeface="Arial" panose="020B0604020202020204" pitchFamily="34" charset="0"/>
              </a:rPr>
              <a:pPr>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174914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this unit we will learn behaviors that keep you safe when you are riding the school bus.  The school bus safety training covers:</a:t>
            </a:r>
          </a:p>
          <a:p>
            <a:endParaRPr lang="en-US" altLang="en-US" smtClean="0"/>
          </a:p>
          <a:p>
            <a:r>
              <a:rPr lang="en-US" altLang="en-US" smtClean="0">
                <a:solidFill>
                  <a:srgbClr val="181818"/>
                </a:solidFill>
              </a:rPr>
              <a:t>School bus stop safety</a:t>
            </a:r>
          </a:p>
          <a:p>
            <a:endParaRPr lang="en-US" altLang="en-US" smtClean="0">
              <a:solidFill>
                <a:srgbClr val="181818"/>
              </a:solidFill>
            </a:endParaRPr>
          </a:p>
          <a:p>
            <a:r>
              <a:rPr lang="en-US" altLang="en-US" smtClean="0">
                <a:solidFill>
                  <a:srgbClr val="181818"/>
                </a:solidFill>
              </a:rPr>
              <a:t>**The school bus danger zone</a:t>
            </a:r>
          </a:p>
          <a:p>
            <a:endParaRPr lang="en-US" altLang="en-US" smtClean="0">
              <a:solidFill>
                <a:srgbClr val="181818"/>
              </a:solidFill>
            </a:endParaRPr>
          </a:p>
          <a:p>
            <a:r>
              <a:rPr lang="en-US" altLang="en-US" smtClean="0">
                <a:solidFill>
                  <a:srgbClr val="181818"/>
                </a:solidFill>
              </a:rPr>
              <a:t>**Loading &amp; unloading</a:t>
            </a:r>
          </a:p>
          <a:p>
            <a:endParaRPr lang="en-US" altLang="en-US" smtClean="0">
              <a:solidFill>
                <a:srgbClr val="181818"/>
              </a:solidFill>
            </a:endParaRPr>
          </a:p>
          <a:p>
            <a:r>
              <a:rPr lang="en-US" altLang="en-US" smtClean="0">
                <a:solidFill>
                  <a:srgbClr val="181818"/>
                </a:solidFill>
              </a:rPr>
              <a:t>**How to cross the road when you get on and off the bus (if required)</a:t>
            </a:r>
          </a:p>
          <a:p>
            <a:endParaRPr lang="en-US" altLang="en-US" smtClean="0">
              <a:solidFill>
                <a:srgbClr val="181818"/>
              </a:solidFill>
            </a:endParaRPr>
          </a:p>
          <a:p>
            <a:r>
              <a:rPr lang="en-US" altLang="en-US" smtClean="0">
                <a:solidFill>
                  <a:srgbClr val="181818"/>
                </a:solidFill>
              </a:rPr>
              <a:t>**Loading and unloading at school</a:t>
            </a:r>
          </a:p>
          <a:p>
            <a:endParaRPr lang="en-US" altLang="en-US" smtClean="0">
              <a:solidFill>
                <a:srgbClr val="181818"/>
              </a:solidFill>
            </a:endParaRPr>
          </a:p>
          <a:p>
            <a:r>
              <a:rPr lang="en-US" altLang="en-US" smtClean="0">
                <a:solidFill>
                  <a:srgbClr val="181818"/>
                </a:solidFill>
              </a:rPr>
              <a:t>**Riding the bus safely</a:t>
            </a:r>
          </a:p>
          <a:p>
            <a:endParaRPr lang="en-US" altLang="en-US" smtClean="0">
              <a:solidFill>
                <a:srgbClr val="181818"/>
              </a:solidFill>
            </a:endParaRPr>
          </a:p>
          <a:p>
            <a:r>
              <a:rPr lang="en-US" altLang="en-US" smtClean="0">
                <a:solidFill>
                  <a:srgbClr val="181818"/>
                </a:solidFill>
              </a:rPr>
              <a:t>**Emergency school bus evacuation (leaving the bus quickly &amp; safely in an emergency)</a:t>
            </a: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DC39D8-44B0-4DC1-85D8-0A89CF03FE91}"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165749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riding the bus you should:</a:t>
            </a:r>
          </a:p>
          <a:p>
            <a:endParaRPr lang="en-US" altLang="en-US" smtClean="0"/>
          </a:p>
          <a:p>
            <a:r>
              <a:rPr lang="en-US" altLang="en-US" smtClean="0"/>
              <a:t>Respect the rights and safety of others.  Never bother things that belong to someone else.</a:t>
            </a:r>
          </a:p>
          <a:p>
            <a:endParaRPr lang="en-US" altLang="en-US" smtClean="0"/>
          </a:p>
          <a:p>
            <a:r>
              <a:rPr lang="en-US" altLang="en-US" smtClean="0"/>
              <a:t>**Talk in a quiet voice.  We want the bus driver to </a:t>
            </a:r>
            <a:r>
              <a:rPr lang="en-US" altLang="en-US" u="sng" smtClean="0"/>
              <a:t>not</a:t>
            </a:r>
            <a:r>
              <a:rPr lang="en-US" altLang="en-US" smtClean="0"/>
              <a:t> be distracted so they can drive safely.</a:t>
            </a:r>
          </a:p>
          <a:p>
            <a:endParaRPr lang="en-US" altLang="en-US" smtClean="0"/>
          </a:p>
          <a:p>
            <a:r>
              <a:rPr lang="en-US" altLang="en-US" smtClean="0"/>
              <a:t>**Do not chew gum, eat or drink on the bus.  You could get choked, or you could drop or spill something which would make the bus dirty or cause someone to slip and fall.</a:t>
            </a:r>
          </a:p>
          <a:p>
            <a:endParaRPr lang="en-US" altLang="en-US" smtClean="0"/>
          </a:p>
          <a:p>
            <a:r>
              <a:rPr lang="en-US" altLang="en-US" smtClean="0"/>
              <a:t>**Never throw anything on the bus.  Someone could get hurt or your bus driver could be distracted and have a wreck.</a:t>
            </a:r>
          </a:p>
          <a:p>
            <a:endParaRPr lang="en-US" altLang="en-US" smtClean="0"/>
          </a:p>
          <a:p>
            <a:r>
              <a:rPr lang="en-US" altLang="en-US" smtClean="0"/>
              <a:t>**Never stick your head, arms or hands out of the bus window.  </a:t>
            </a:r>
          </a:p>
          <a:p>
            <a:endParaRPr lang="en-US" altLang="en-US" smtClean="0"/>
          </a:p>
          <a:p>
            <a:r>
              <a:rPr lang="en-US" altLang="en-US" smtClean="0"/>
              <a:t>**Never bring tobacco, drugs, knives or weapons on the school bus.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067DB9-2D84-4DC4-89DC-6F00629E040C}" type="slidenum">
              <a:rPr lang="en-US" altLang="en-US">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1159012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more rules to follow when you are on the school bus.  You should:</a:t>
            </a:r>
          </a:p>
          <a:p>
            <a:endParaRPr lang="en-US" altLang="en-US" smtClean="0"/>
          </a:p>
          <a:p>
            <a:r>
              <a:rPr lang="en-US" altLang="en-US" smtClean="0"/>
              <a:t>Never bring animals or glass objects onto the bus.  Animals could get loose.  You could drop something glass, and if it breaks then someone could get hurt.  If something is too big to hold in your lap and you need to take it to school, then get your parent to drive you to school that day. </a:t>
            </a:r>
          </a:p>
          <a:p>
            <a:endParaRPr lang="en-US" altLang="en-US" smtClean="0"/>
          </a:p>
          <a:p>
            <a:r>
              <a:rPr lang="en-US" altLang="en-US" smtClean="0"/>
              <a:t>**Never use obscene language or gestures.  Be nice to everyone and they will be nice to you.</a:t>
            </a:r>
          </a:p>
          <a:p>
            <a:endParaRPr lang="en-US" altLang="en-US" smtClean="0"/>
          </a:p>
          <a:p>
            <a:r>
              <a:rPr lang="en-US" altLang="en-US" smtClean="0"/>
              <a:t>**Never operate cell phones while on the bus or when exiting the bus.  If you have a cell phone keep it in your pocket, book bag or purse.</a:t>
            </a:r>
          </a:p>
          <a:p>
            <a:endParaRPr lang="en-US" altLang="en-US" smtClean="0"/>
          </a:p>
          <a:p>
            <a:r>
              <a:rPr lang="en-US" altLang="en-US" smtClean="0"/>
              <a:t>**Also, never use an electronic device or wear ear buds or headphones when exiting the bus.  You MUST be able to hear!</a:t>
            </a:r>
          </a:p>
          <a:p>
            <a:endParaRPr lang="en-US" altLang="en-US" smtClean="0"/>
          </a:p>
          <a:p>
            <a:r>
              <a:rPr lang="en-US" altLang="en-US" smtClean="0"/>
              <a:t>**Never leave or board the bus at locations other than your assigned stop.  Follow local school system procedures to obtain signed permission for a change of stop location. </a:t>
            </a:r>
          </a:p>
          <a:p>
            <a:endParaRPr lang="en-US" altLang="en-US" smtClean="0"/>
          </a:p>
          <a:p>
            <a:r>
              <a:rPr lang="en-US" altLang="en-US" smtClean="0"/>
              <a:t>**Help keep the bus clean.  A clean bus is safer and more fun to ride than a dirty bus.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414CB0-00A5-4990-B742-4B1311386B08}" type="slidenum">
              <a:rPr lang="en-US" altLang="en-US">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686435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i="1" smtClean="0"/>
              <a:t>NOTE TO TEACHERS – School bus evacuation drills will be conducted by your Pupil Transportation Department during the school year.  You are in a controlled learning environment and can help to lay the groundwork for those drills and prepare your students for a possible real emergency bus evacuation.</a:t>
            </a:r>
            <a:endParaRPr lang="en-US" altLang="en-US" sz="1100" smtClean="0"/>
          </a:p>
          <a:p>
            <a:r>
              <a:rPr lang="en-US" altLang="en-US" sz="1100" smtClean="0"/>
              <a:t>________________________________________________________________________</a:t>
            </a:r>
          </a:p>
          <a:p>
            <a:pPr marL="0" lvl="1"/>
            <a:r>
              <a:rPr lang="en-US" altLang="en-US" sz="1100" smtClean="0"/>
              <a:t>We are now going to talk about what you might need to do if something goes wrong on your school bus and you have to evacuate – l</a:t>
            </a:r>
            <a:r>
              <a:rPr lang="en-US" altLang="en-US" sz="1100" smtClean="0">
                <a:solidFill>
                  <a:srgbClr val="181818"/>
                </a:solidFill>
              </a:rPr>
              <a:t>eave the bus quickly &amp; safely in an emergency. </a:t>
            </a:r>
            <a:r>
              <a:rPr lang="en-US" altLang="en-US" sz="1100" smtClean="0"/>
              <a:t>Your school bus driver will do an emergency evacuation drill with you a couple of times this year. </a:t>
            </a:r>
          </a:p>
          <a:p>
            <a:endParaRPr lang="en-US" altLang="en-US" sz="1100" smtClean="0"/>
          </a:p>
          <a:p>
            <a:r>
              <a:rPr lang="en-US" altLang="en-US" sz="1100" smtClean="0"/>
              <a:t>**Evacuation of your school bus may be required in case of some bus accidents, fire or an emergency where it was important for you to leave the bus quickly.</a:t>
            </a:r>
          </a:p>
          <a:p>
            <a:r>
              <a:rPr lang="en-US" altLang="en-US" sz="1100" smtClean="0"/>
              <a:t> </a:t>
            </a:r>
          </a:p>
          <a:p>
            <a:r>
              <a:rPr lang="en-US" altLang="en-US" sz="1100" smtClean="0"/>
              <a:t>**There are three ways to evacuate the bus:</a:t>
            </a:r>
          </a:p>
          <a:p>
            <a:r>
              <a:rPr lang="en-US" altLang="en-US" sz="1100" smtClean="0"/>
              <a:t>1. Front door – If there is an emergency and there is no danger in using the front door, you will do a front door evacuation.  In a front door evacuation the bus driver will choose one leader to lead you to a safe place 100 feet (3 bus lengths) away from the bus.  The driver will unload students by letting seats take turns, going from front to back, side to side. </a:t>
            </a:r>
          </a:p>
          <a:p>
            <a:endParaRPr lang="en-US" altLang="en-US" sz="1100" smtClean="0"/>
          </a:p>
          <a:p>
            <a:r>
              <a:rPr lang="en-US" altLang="en-US" sz="1100" smtClean="0"/>
              <a:t>**2. Rear emergency door – If there is an emergency and the front door cannot be used, you will do a rear door evacuation (</a:t>
            </a:r>
            <a:r>
              <a:rPr lang="en-US" altLang="en-US" sz="1100" i="1" smtClean="0"/>
              <a:t>all rear-engine buses are equipped with a side emergency exit door in lieu of a rear emergency door</a:t>
            </a:r>
            <a:r>
              <a:rPr lang="en-US" altLang="en-US" sz="1100" smtClean="0"/>
              <a:t>).  In a rear door evacuation, the driver will choose one leader to lead you to a safe place 100 feet (3 bus lengths) away from the bus.  They will also choose two helpers to assist you as you go out the back door using the “Sit &amp; Scoot” method.  The driver will unload students by letting seats take turns, going from side to side.  The emergency door is to be used only at the driver’s or student helper’s direction.</a:t>
            </a:r>
          </a:p>
          <a:p>
            <a:endParaRPr lang="en-US" altLang="en-US" sz="1100" smtClean="0"/>
          </a:p>
          <a:p>
            <a:r>
              <a:rPr lang="en-US" altLang="en-US" sz="1100" smtClean="0"/>
              <a:t>Sit &amp; Scoot – </a:t>
            </a:r>
            <a:r>
              <a:rPr lang="en-US" altLang="en-US" sz="1100" i="1" smtClean="0"/>
              <a:t>(Reference picture on slide)  </a:t>
            </a:r>
            <a:r>
              <a:rPr lang="en-US" altLang="en-US" sz="1100" smtClean="0"/>
              <a:t>When you get to the emergency door you will NOT jump out of the door.  You WILL sit down so your bottom is on the floor and your feet are hanging out of the door.  Student helpers will assist you as you scoot out of the door and land gently on both feet.</a:t>
            </a:r>
          </a:p>
          <a:p>
            <a:endParaRPr lang="en-US" altLang="en-US" sz="1100" smtClean="0"/>
          </a:p>
          <a:p>
            <a:r>
              <a:rPr lang="en-US" altLang="en-US" sz="1100" smtClean="0"/>
              <a:t>**3. Both front door and rear emergency door – If you need to evacuate the bus as fast as possible, you will use both the front and rear doors where the front half of the bus exits through the front door and the rear half exits through the rear emergency door.  Leaders will take you to a safe place 100 feet (3 bus lengths) away from the bus.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0AD849-0723-4BEF-BD2D-6E72F9945C61}" type="slidenum">
              <a:rPr lang="en-US" altLang="en-US">
                <a:latin typeface="Arial" panose="020B0604020202020204" pitchFamily="34" charset="0"/>
              </a:rPr>
              <a:pPr>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2768587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Buses also have roof hatches on top of the bus and emergency windows on the sides that open big enough for you to get through.  These can be used in an evacuation if other exits are blocked or if the bus turns over.</a:t>
            </a:r>
          </a:p>
          <a:p>
            <a:endParaRPr lang="en-US" altLang="en-US" smtClean="0"/>
          </a:p>
          <a:p>
            <a:r>
              <a:rPr lang="en-US" altLang="en-US" smtClean="0"/>
              <a:t>**In all types of evacuation it is important that you:</a:t>
            </a:r>
          </a:p>
          <a:p>
            <a:r>
              <a:rPr lang="en-US" altLang="en-US" smtClean="0"/>
              <a:t>Listen to the driver’s instructions.</a:t>
            </a:r>
          </a:p>
          <a:p>
            <a:endParaRPr lang="en-US" altLang="en-US" smtClean="0"/>
          </a:p>
          <a:p>
            <a:r>
              <a:rPr lang="en-US" altLang="en-US" smtClean="0"/>
              <a:t>Remain calm and remain quiet so you can hear the driver’s instructions.</a:t>
            </a:r>
          </a:p>
          <a:p>
            <a:endParaRPr lang="en-US" altLang="en-US" smtClean="0"/>
          </a:p>
          <a:p>
            <a:r>
              <a:rPr lang="en-US" altLang="en-US" smtClean="0"/>
              <a:t>**Stay seated until it is your turn to leave the bus.  You will unload letting seats take turns, going from side to side.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1B3148-018D-4598-BF12-4F9EE13294CD}" type="slidenum">
              <a:rPr lang="en-US" altLang="en-US">
                <a:latin typeface="Arial" panose="020B0604020202020204" pitchFamily="34" charset="0"/>
              </a:rPr>
              <a:pPr>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2197355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evacuating the bus it is important to leave books, lunch boxes, and other personal belongings on the bus so you can leave quickly.  Those items can be replaced.  YOU CANNOT BE REPLACED!</a:t>
            </a:r>
          </a:p>
          <a:p>
            <a:endParaRPr lang="en-US" altLang="en-US" smtClean="0"/>
          </a:p>
          <a:p>
            <a:r>
              <a:rPr lang="en-US" altLang="en-US" smtClean="0"/>
              <a:t>**Walk as you leave the bus.  Do not run.</a:t>
            </a:r>
          </a:p>
          <a:p>
            <a:endParaRPr lang="en-US" altLang="en-US" smtClean="0"/>
          </a:p>
          <a:p>
            <a:r>
              <a:rPr lang="en-US" altLang="en-US" smtClean="0"/>
              <a:t>Go 100 feet (3 bus lengths) away from the bus.</a:t>
            </a:r>
          </a:p>
          <a:p>
            <a:endParaRPr lang="en-US" altLang="en-US" smtClean="0"/>
          </a:p>
          <a:p>
            <a:r>
              <a:rPr lang="en-US" altLang="en-US" smtClean="0"/>
              <a:t>**Remain in an orderly group and wait for further instruction from your driver or a student helper.</a:t>
            </a:r>
          </a:p>
          <a:p>
            <a:endParaRPr lang="en-US" altLang="en-US" smtClean="0"/>
          </a:p>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7499B1-46A7-45C6-B8B7-7125F73170C6}" type="slidenum">
              <a:rPr lang="en-US" altLang="en-US">
                <a:latin typeface="Arial" panose="020B0604020202020204" pitchFamily="34" charset="0"/>
              </a:rPr>
              <a:pPr>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1373538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rgbClr val="181818"/>
                </a:solidFill>
              </a:rPr>
              <a:t>Were you paying attention?</a:t>
            </a:r>
          </a:p>
          <a:p>
            <a:endParaRPr lang="en-US" altLang="en-US" smtClean="0">
              <a:solidFill>
                <a:srgbClr val="181818"/>
              </a:solidFill>
            </a:endParaRPr>
          </a:p>
          <a:p>
            <a:r>
              <a:rPr lang="en-US" altLang="en-US" smtClean="0">
                <a:solidFill>
                  <a:srgbClr val="181818"/>
                </a:solidFill>
              </a:rPr>
              <a:t>Q - How far should you wait off the road at your school bus stop?</a:t>
            </a:r>
          </a:p>
          <a:p>
            <a:endParaRPr lang="en-US" altLang="en-US" smtClean="0">
              <a:solidFill>
                <a:srgbClr val="C00000"/>
              </a:solidFill>
            </a:endParaRPr>
          </a:p>
          <a:p>
            <a:r>
              <a:rPr lang="en-US" altLang="en-US" smtClean="0">
                <a:solidFill>
                  <a:srgbClr val="C00000"/>
                </a:solidFill>
              </a:rPr>
              <a:t>**A - 12 feet</a:t>
            </a:r>
            <a:endParaRPr lang="en-US" altLang="en-US" smtClean="0"/>
          </a:p>
          <a:p>
            <a:endParaRPr lang="en-US" altLang="en-US" smtClean="0">
              <a:solidFill>
                <a:srgbClr val="181818"/>
              </a:solidFill>
            </a:endParaRPr>
          </a:p>
          <a:p>
            <a:r>
              <a:rPr lang="en-US" altLang="en-US" smtClean="0">
                <a:solidFill>
                  <a:srgbClr val="181818"/>
                </a:solidFill>
              </a:rPr>
              <a:t>**Q - If you need to cross the road to get on the bus, where should you be standing when the driver gives the signal to cross?</a:t>
            </a:r>
          </a:p>
          <a:p>
            <a:endParaRPr lang="en-US" altLang="en-US" smtClean="0">
              <a:solidFill>
                <a:srgbClr val="C00000"/>
              </a:solidFill>
            </a:endParaRPr>
          </a:p>
          <a:p>
            <a:r>
              <a:rPr lang="en-US" altLang="en-US" smtClean="0">
                <a:solidFill>
                  <a:srgbClr val="C00000"/>
                </a:solidFill>
              </a:rPr>
              <a:t>**A - Still standing 12 feet away from the road</a:t>
            </a:r>
            <a:endParaRPr lang="en-US" altLang="en-US" smtClean="0"/>
          </a:p>
          <a:p>
            <a:endParaRPr lang="en-US" altLang="en-US" smtClean="0">
              <a:solidFill>
                <a:srgbClr val="181818"/>
              </a:solidFill>
            </a:endParaRPr>
          </a:p>
          <a:p>
            <a:r>
              <a:rPr lang="en-US" altLang="en-US" smtClean="0">
                <a:solidFill>
                  <a:srgbClr val="181818"/>
                </a:solidFill>
              </a:rPr>
              <a:t>**Q - For students crossing to board in the morning, where must you stop and look?</a:t>
            </a:r>
          </a:p>
          <a:p>
            <a:endParaRPr lang="en-US" altLang="en-US" smtClean="0">
              <a:solidFill>
                <a:srgbClr val="C00000"/>
              </a:solidFill>
            </a:endParaRPr>
          </a:p>
          <a:p>
            <a:r>
              <a:rPr lang="en-US" altLang="en-US" smtClean="0">
                <a:solidFill>
                  <a:srgbClr val="C00000"/>
                </a:solidFill>
              </a:rPr>
              <a:t>**A - At the edge of the road</a:t>
            </a: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23622C-795A-44E3-A672-B5080A194AAF}" type="slidenum">
              <a:rPr lang="en-US" altLang="en-US">
                <a:latin typeface="Arial" panose="020B0604020202020204" pitchFamily="34" charset="0"/>
              </a:rPr>
              <a:pPr>
                <a:spcBef>
                  <a:spcPct val="0"/>
                </a:spcBef>
              </a:pPr>
              <a:t>27</a:t>
            </a:fld>
            <a:endParaRPr lang="en-US" altLang="en-US">
              <a:latin typeface="Arial" panose="020B0604020202020204" pitchFamily="34" charset="0"/>
            </a:endParaRPr>
          </a:p>
        </p:txBody>
      </p:sp>
    </p:spTree>
    <p:extLst>
      <p:ext uri="{BB962C8B-B14F-4D97-AF65-F5344CB8AC3E}">
        <p14:creationId xmlns:p14="http://schemas.microsoft.com/office/powerpoint/2010/main" val="2105527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rgbClr val="181818"/>
                </a:solidFill>
              </a:rPr>
              <a:t>Q - When unloading in the afternoon, what must you do before stepping off the bus?</a:t>
            </a:r>
          </a:p>
          <a:p>
            <a:endParaRPr lang="en-US" altLang="en-US" b="1" smtClean="0">
              <a:solidFill>
                <a:srgbClr val="C00000"/>
              </a:solidFill>
            </a:endParaRPr>
          </a:p>
          <a:p>
            <a:r>
              <a:rPr lang="en-US" altLang="en-US" smtClean="0">
                <a:solidFill>
                  <a:srgbClr val="C00000"/>
                </a:solidFill>
              </a:rPr>
              <a:t>**A - Look for moving cars on the right side</a:t>
            </a:r>
          </a:p>
          <a:p>
            <a:endParaRPr lang="en-US" altLang="en-US" smtClean="0">
              <a:solidFill>
                <a:srgbClr val="181818"/>
              </a:solidFill>
            </a:endParaRPr>
          </a:p>
          <a:p>
            <a:r>
              <a:rPr lang="en-US" altLang="en-US" smtClean="0">
                <a:solidFill>
                  <a:srgbClr val="181818"/>
                </a:solidFill>
              </a:rPr>
              <a:t>**Q - If you need to cross in the afternoon, where do you stop &amp; wait for the driver to signal that it is OK to continue?</a:t>
            </a:r>
          </a:p>
          <a:p>
            <a:endParaRPr lang="en-US" altLang="en-US" smtClean="0">
              <a:solidFill>
                <a:srgbClr val="C00000"/>
              </a:solidFill>
            </a:endParaRPr>
          </a:p>
          <a:p>
            <a:r>
              <a:rPr lang="en-US" altLang="en-US" smtClean="0">
                <a:solidFill>
                  <a:srgbClr val="C00000"/>
                </a:solidFill>
              </a:rPr>
              <a:t>**A – At the end of the crossing gate and again at the center of the road</a:t>
            </a: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6287B4-5CCC-4E1F-8E06-FDBEBE02ED39}" type="slidenum">
              <a:rPr lang="en-US" altLang="en-US">
                <a:latin typeface="Arial" panose="020B0604020202020204" pitchFamily="34" charset="0"/>
              </a:rPr>
              <a:pPr>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3821965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 - When you get off the bus in the afternoon, how far should you go off the road before stopping?</a:t>
            </a:r>
          </a:p>
          <a:p>
            <a:endParaRPr lang="en-US" altLang="en-US" smtClean="0"/>
          </a:p>
          <a:p>
            <a:r>
              <a:rPr lang="en-US" altLang="en-US" smtClean="0"/>
              <a:t>**A - 12 feet</a:t>
            </a:r>
          </a:p>
          <a:p>
            <a:endParaRPr lang="en-US" altLang="en-US" smtClean="0"/>
          </a:p>
          <a:p>
            <a:r>
              <a:rPr lang="en-US" altLang="en-US" smtClean="0"/>
              <a:t>**Q - Why is it important for all items to be in a book bag before getting on the bus at the bus stop in the morning or getting on at the school in the afternoon?</a:t>
            </a:r>
          </a:p>
          <a:p>
            <a:endParaRPr lang="en-US" altLang="en-US" smtClean="0"/>
          </a:p>
          <a:p>
            <a:r>
              <a:rPr lang="en-US" altLang="en-US" smtClean="0"/>
              <a:t>**A - Dropped items are a danger if you try to pick them up and the bus driver does not see you. </a:t>
            </a:r>
          </a:p>
          <a:p>
            <a:endParaRPr lang="en-US" altLang="en-US" smtClean="0"/>
          </a:p>
          <a:p>
            <a:r>
              <a:rPr lang="en-US" altLang="en-US" smtClean="0"/>
              <a:t>**Q - What should you do if you drop something near the bus or leave something on the bus?</a:t>
            </a:r>
          </a:p>
          <a:p>
            <a:endParaRPr lang="en-US" altLang="en-US" smtClean="0"/>
          </a:p>
          <a:p>
            <a:r>
              <a:rPr lang="en-US" altLang="en-US" smtClean="0"/>
              <a:t>**A -  Get out of the danger zone</a:t>
            </a:r>
          </a:p>
          <a:p>
            <a:r>
              <a:rPr lang="en-US" altLang="en-US" smtClean="0"/>
              <a:t>          Get the driver’s attention </a:t>
            </a:r>
          </a:p>
          <a:p>
            <a:r>
              <a:rPr lang="en-US" altLang="en-US" smtClean="0"/>
              <a:t>          And wait for instruction from the driver </a:t>
            </a:r>
          </a:p>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FBCE02-059B-4665-B199-02DEE1094E6E}"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val="1875991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D48E0C-7656-40F5-A450-6F5AEE20B1A0}"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216927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dirty="0" smtClean="0"/>
              <a:t>Let’s talk about safety at the school bus stop.</a:t>
            </a:r>
          </a:p>
          <a:p>
            <a:pPr>
              <a:defRPr/>
            </a:pPr>
            <a:endParaRPr lang="en-US" dirty="0" smtClean="0"/>
          </a:p>
          <a:p>
            <a:pPr>
              <a:defRPr/>
            </a:pPr>
            <a:r>
              <a:rPr lang="en-US" dirty="0" smtClean="0"/>
              <a:t>Get up on time and arrive at the bus stop five minutes before the bus is scheduled to come.</a:t>
            </a:r>
          </a:p>
          <a:p>
            <a:pPr>
              <a:defRPr/>
            </a:pPr>
            <a:endParaRPr lang="en-US" dirty="0" smtClean="0"/>
          </a:p>
          <a:p>
            <a:pPr>
              <a:defRPr/>
            </a:pPr>
            <a:r>
              <a:rPr lang="en-US" dirty="0" smtClean="0"/>
              <a:t>**Go back home and get help or phone for assistance if you miss the bus.  Get someone you know to take you to school.  NEVER chase after the bus, NEVER walk to another bus stop </a:t>
            </a:r>
          </a:p>
          <a:p>
            <a:pPr>
              <a:defRPr/>
            </a:pPr>
            <a:endParaRPr lang="en-US" dirty="0" smtClean="0"/>
          </a:p>
          <a:p>
            <a:pPr>
              <a:defRPr/>
            </a:pPr>
            <a:r>
              <a:rPr lang="en-US" dirty="0" smtClean="0"/>
              <a:t>**and tell your parents to NEVER drive you to another bus stop.  Your bus driver will not be expecting you and you will be in grave danger when approaching the unsuspecting school bus driver.  It is better to be late for school and be safe!</a:t>
            </a:r>
          </a:p>
          <a:p>
            <a:pPr>
              <a:defRPr/>
            </a:pPr>
            <a:endParaRPr lang="en-US" dirty="0" smtClean="0"/>
          </a:p>
          <a:p>
            <a:pPr>
              <a:defRPr/>
            </a:pPr>
            <a:r>
              <a:rPr lang="en-US" dirty="0" smtClean="0"/>
              <a:t>**Have all items in your book bag before you leave home so you don’t drop anything. </a:t>
            </a:r>
          </a:p>
          <a:p>
            <a:pPr>
              <a:defRPr/>
            </a:pPr>
            <a:endParaRPr lang="en-US" dirty="0" smtClean="0"/>
          </a:p>
          <a:p>
            <a:pPr>
              <a:defRPr/>
            </a:pPr>
            <a:r>
              <a:rPr lang="en-US" dirty="0" smtClean="0"/>
              <a:t>**And wait in a safe place, 12 feet away from traffic.  </a:t>
            </a:r>
          </a:p>
          <a:p>
            <a:pPr>
              <a:defRPr/>
            </a:pPr>
            <a:endParaRPr lang="en-US" dirty="0" smtClean="0"/>
          </a:p>
          <a:p>
            <a:pPr>
              <a:defRPr/>
            </a:pPr>
            <a:r>
              <a:rPr lang="en-US" dirty="0" smtClean="0"/>
              <a:t>**If you have to cross the road to get on your school bus, then wait until it comes and let it use the stop arm and signals to help you cross.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808FC4-F0BE-419B-817E-473B0ED5C855}"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47234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dirty="0" smtClean="0"/>
              <a:t>When at the school bus stop:</a:t>
            </a:r>
          </a:p>
          <a:p>
            <a:pPr>
              <a:defRPr/>
            </a:pPr>
            <a:endParaRPr lang="en-US" dirty="0" smtClean="0"/>
          </a:p>
          <a:p>
            <a:pPr>
              <a:defRPr/>
            </a:pPr>
            <a:r>
              <a:rPr lang="en-US" dirty="0" smtClean="0"/>
              <a:t>Never speak to strangers at the bus stop and never get into the car with a stranger.  Tell your bus driver, your teacher or your parents if a stranger tries to talk to you or pick you up. </a:t>
            </a:r>
          </a:p>
          <a:p>
            <a:pPr>
              <a:defRPr/>
            </a:pPr>
            <a:endParaRPr lang="en-US" dirty="0" smtClean="0"/>
          </a:p>
          <a:p>
            <a:pPr>
              <a:defRPr/>
            </a:pPr>
            <a:r>
              <a:rPr lang="en-US" dirty="0" smtClean="0"/>
              <a:t>**Respect the property of home owners at the bus stop.  You may be waiting in their yard, but don’t bother their flowers or bushes. </a:t>
            </a:r>
          </a:p>
          <a:p>
            <a:pPr>
              <a:defRPr/>
            </a:pPr>
            <a:endParaRPr lang="en-US" dirty="0" smtClean="0"/>
          </a:p>
          <a:p>
            <a:pPr>
              <a:defRPr/>
            </a:pPr>
            <a:r>
              <a:rPr lang="en-US" dirty="0" smtClean="0"/>
              <a:t>**And also keep the noise down since someone in the house close by may still be asleep.</a:t>
            </a:r>
          </a:p>
          <a:p>
            <a:pPr>
              <a:defRPr/>
            </a:pPr>
            <a:endParaRPr lang="en-US" dirty="0" smtClean="0"/>
          </a:p>
          <a:p>
            <a:pPr>
              <a:defRPr/>
            </a:pPr>
            <a:r>
              <a:rPr lang="en-US" dirty="0" smtClean="0"/>
              <a:t>**Stay away from the road.  Moving cars are a danger.  </a:t>
            </a:r>
          </a:p>
          <a:p>
            <a:pPr>
              <a:defRPr/>
            </a:pPr>
            <a:endParaRPr lang="en-US" dirty="0" smtClean="0"/>
          </a:p>
          <a:p>
            <a:pPr>
              <a:defRPr/>
            </a:pPr>
            <a:r>
              <a:rPr lang="en-US" dirty="0" smtClean="0"/>
              <a:t>**Avoid horseplay, pushing or shoving.  Someone could get hurt.</a:t>
            </a:r>
          </a:p>
          <a:p>
            <a:pPr>
              <a:defRPr/>
            </a:pPr>
            <a:endParaRPr lang="en-US" dirty="0" smtClean="0"/>
          </a:p>
          <a:p>
            <a:pPr>
              <a:defRPr/>
            </a:pPr>
            <a:r>
              <a:rPr lang="en-US" dirty="0" smtClean="0"/>
              <a:t>**Keep electronic equipment packed away when preparing to board.  Never use an electronic device or wear ear buds/headphones when boarding.  You MUST be able to hear!</a:t>
            </a:r>
          </a:p>
          <a:p>
            <a:pPr>
              <a:defRPr/>
            </a:pPr>
            <a:endParaRPr lang="en-US" dirty="0" smtClean="0"/>
          </a:p>
          <a:p>
            <a:pPr>
              <a:defRPr/>
            </a:pPr>
            <a:r>
              <a:rPr lang="en-US" dirty="0" smtClean="0"/>
              <a:t>**Keep electronic equipment packed away when preparing to board.  Never use an electronic device or wear ear buds when boarding.</a:t>
            </a:r>
          </a:p>
          <a:p>
            <a:pPr>
              <a:defRPr/>
            </a:pPr>
            <a:endParaRPr lang="en-US" dirty="0" smtClean="0"/>
          </a:p>
          <a:p>
            <a:pPr>
              <a:defRPr/>
            </a:pPr>
            <a:r>
              <a:rPr lang="en-US" dirty="0" smtClean="0"/>
              <a:t>Wait there before moving to the school bus.  You will later learn what to do next when you start to board the bus.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64DDE0-1AF0-4283-AC29-0CF2C7F26A0C}"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32594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1000" i="1" smtClean="0"/>
              <a:t>NOTE TO TEACHERS – The School Bus Health &amp; Safety Curriculum document contains this image, suitable for duplication and distribution as a handout.</a:t>
            </a:r>
          </a:p>
          <a:p>
            <a:pPr>
              <a:lnSpc>
                <a:spcPct val="80000"/>
              </a:lnSpc>
            </a:pPr>
            <a:endParaRPr lang="en-US" altLang="en-US" sz="1000" i="1" smtClean="0"/>
          </a:p>
          <a:p>
            <a:pPr>
              <a:lnSpc>
                <a:spcPct val="80000"/>
              </a:lnSpc>
            </a:pPr>
            <a:r>
              <a:rPr lang="en-US" altLang="en-US" sz="1000" i="1" smtClean="0"/>
              <a:t>Please follow the clicks and narrative closely on this slide in order for the timing to work correctly.</a:t>
            </a:r>
          </a:p>
          <a:p>
            <a:pPr>
              <a:lnSpc>
                <a:spcPct val="80000"/>
              </a:lnSpc>
            </a:pPr>
            <a:r>
              <a:rPr lang="en-US" altLang="en-US" sz="1000" smtClean="0"/>
              <a:t>___________________________________________________________________________</a:t>
            </a:r>
          </a:p>
          <a:p>
            <a:pPr>
              <a:lnSpc>
                <a:spcPct val="80000"/>
              </a:lnSpc>
            </a:pPr>
            <a:r>
              <a:rPr lang="en-US" altLang="en-US" sz="1000" smtClean="0"/>
              <a:t>Do you know that there is an area around a school bus that is very dangerous?  This is an area near the bus where the bus driver might not see you or where cars might be moving when you are getting on &amp; off the school bus.  The Danger Zone is…  </a:t>
            </a:r>
          </a:p>
          <a:p>
            <a:pPr>
              <a:lnSpc>
                <a:spcPct val="80000"/>
              </a:lnSpc>
            </a:pPr>
            <a:endParaRPr lang="en-US" altLang="en-US" sz="1000" smtClean="0"/>
          </a:p>
          <a:p>
            <a:pPr>
              <a:lnSpc>
                <a:spcPct val="80000"/>
              </a:lnSpc>
            </a:pPr>
            <a:r>
              <a:rPr lang="en-US" altLang="en-US" sz="1000" smtClean="0"/>
              <a:t>**the </a:t>
            </a:r>
            <a:r>
              <a:rPr lang="en-US" altLang="en-US" sz="1000" b="1" smtClean="0"/>
              <a:t>twelve-foot</a:t>
            </a:r>
            <a:r>
              <a:rPr lang="en-US" altLang="en-US" sz="1000" smtClean="0"/>
              <a:t> area that surrounds a stopped school bus.</a:t>
            </a:r>
          </a:p>
          <a:p>
            <a:pPr>
              <a:lnSpc>
                <a:spcPct val="80000"/>
              </a:lnSpc>
            </a:pPr>
            <a:endParaRPr lang="en-US" altLang="en-US" sz="1000" smtClean="0"/>
          </a:p>
          <a:p>
            <a:pPr>
              <a:lnSpc>
                <a:spcPct val="80000"/>
              </a:lnSpc>
            </a:pPr>
            <a:r>
              <a:rPr lang="en-US" altLang="en-US" sz="1000" smtClean="0"/>
              <a:t>**Especially the most dangerous areas around both front tires, the front door and the right rear tires.  Stay away from those tires.</a:t>
            </a:r>
          </a:p>
          <a:p>
            <a:pPr>
              <a:lnSpc>
                <a:spcPct val="80000"/>
              </a:lnSpc>
            </a:pPr>
            <a:r>
              <a:rPr lang="en-US" altLang="en-US" sz="1000" smtClean="0"/>
              <a:t>___________________________________________________________________________</a:t>
            </a:r>
          </a:p>
          <a:p>
            <a:pPr>
              <a:lnSpc>
                <a:spcPct val="80000"/>
              </a:lnSpc>
            </a:pPr>
            <a:r>
              <a:rPr lang="en-US" altLang="en-US" sz="1000" i="1" smtClean="0"/>
              <a:t>NOTE TO TEACHERS – In order to train students to understand, remember and practice the 12 foot minimum walk distance, one or more of the following instructional methods should be used:</a:t>
            </a:r>
          </a:p>
          <a:p>
            <a:pPr>
              <a:lnSpc>
                <a:spcPct val="80000"/>
              </a:lnSpc>
            </a:pPr>
            <a:endParaRPr lang="en-US" altLang="en-US" sz="1000" i="1" smtClean="0"/>
          </a:p>
          <a:p>
            <a:pPr>
              <a:lnSpc>
                <a:spcPct val="80000"/>
              </a:lnSpc>
            </a:pPr>
            <a:r>
              <a:rPr lang="en-US" altLang="en-US" sz="1000" i="1" smtClean="0"/>
              <a:t>a. Mark the 12 foot distance on the ground and have each student, in normal or giant steps, walk off the distance and count the steps.  The student should be informed and repeatedly reminded of this total number of steps required for safety when waiting for and getting on and off the school bus.</a:t>
            </a:r>
          </a:p>
          <a:p>
            <a:pPr>
              <a:lnSpc>
                <a:spcPct val="80000"/>
              </a:lnSpc>
            </a:pPr>
            <a:endParaRPr lang="en-US" altLang="en-US" sz="1000" i="1" smtClean="0"/>
          </a:p>
          <a:p>
            <a:pPr>
              <a:lnSpc>
                <a:spcPct val="80000"/>
              </a:lnSpc>
            </a:pPr>
            <a:r>
              <a:rPr lang="en-US" altLang="en-US" sz="1000" i="1" smtClean="0"/>
              <a:t>b. Simulate having each student practice walking 12 feet away from the bus (for those who do not cross) or 12 feet ahead of the bus on the right shoulder of the road (for those who cross) until the student can clearly see the bus driver’s eyes.</a:t>
            </a:r>
          </a:p>
          <a:p>
            <a:pPr>
              <a:lnSpc>
                <a:spcPct val="80000"/>
              </a:lnSpc>
            </a:pPr>
            <a:r>
              <a:rPr lang="en-US" altLang="en-US" sz="1000" smtClean="0"/>
              <a:t>____________________________________________________________________________</a:t>
            </a:r>
          </a:p>
          <a:p>
            <a:pPr>
              <a:lnSpc>
                <a:spcPct val="80000"/>
              </a:lnSpc>
            </a:pPr>
            <a:r>
              <a:rPr lang="en-US" altLang="en-US" sz="1000" smtClean="0"/>
              <a:t>It is very important that you are always able to see the driver when outside the school bus and that you are always aware of the 12 foot danger zone.</a:t>
            </a:r>
          </a:p>
          <a:p>
            <a:pPr>
              <a:lnSpc>
                <a:spcPct val="80000"/>
              </a:lnSpc>
            </a:pPr>
            <a:endParaRPr lang="en-US" altLang="en-US" sz="1000" smtClean="0"/>
          </a:p>
          <a:p>
            <a:pPr>
              <a:lnSpc>
                <a:spcPct val="80000"/>
              </a:lnSpc>
            </a:pPr>
            <a:r>
              <a:rPr lang="en-US" altLang="en-US" sz="1000" smtClean="0"/>
              <a:t>You should NEVER return to the bus for something you left behind or dropped without getting the driver’s attention.  You should leave any object and move to a point, out of the danger zone.  You should then get the driver’s attention by putting your hands and arms above your head and waving.  Wait for the driver to see you and give you instruction before returning to the bus or before picking anything up dropped near the bus.  If you do not get the driver’s attention, you should not attempt to retrieve the item.</a:t>
            </a:r>
          </a:p>
          <a:p>
            <a:pPr>
              <a:lnSpc>
                <a:spcPct val="80000"/>
              </a:lnSpc>
            </a:pPr>
            <a:endParaRPr lang="en-US" altLang="en-US" sz="1000" smtClean="0"/>
          </a:p>
          <a:p>
            <a:pPr>
              <a:lnSpc>
                <a:spcPct val="80000"/>
              </a:lnSpc>
            </a:pPr>
            <a:r>
              <a:rPr lang="en-US" altLang="en-US" sz="1000" smtClean="0"/>
              <a:t>**Additionally, you must know that there is always the danger of passing cars that do not stop like they should </a:t>
            </a:r>
          </a:p>
          <a:p>
            <a:pPr>
              <a:lnSpc>
                <a:spcPct val="80000"/>
              </a:lnSpc>
            </a:pPr>
            <a:endParaRPr lang="en-US" altLang="en-US" sz="1000" smtClean="0"/>
          </a:p>
          <a:p>
            <a:pPr>
              <a:lnSpc>
                <a:spcPct val="80000"/>
              </a:lnSpc>
            </a:pPr>
            <a:r>
              <a:rPr lang="en-US" altLang="en-US" sz="1000" smtClean="0"/>
              <a:t>and not just passing from the rear on left side</a:t>
            </a:r>
          </a:p>
          <a:p>
            <a:pPr>
              <a:lnSpc>
                <a:spcPct val="80000"/>
              </a:lnSpc>
            </a:pPr>
            <a:endParaRPr lang="en-US" altLang="en-US" sz="1000" smtClean="0"/>
          </a:p>
          <a:p>
            <a:pPr>
              <a:lnSpc>
                <a:spcPct val="80000"/>
              </a:lnSpc>
            </a:pPr>
            <a:r>
              <a:rPr lang="en-US" altLang="en-US" sz="1000" smtClean="0"/>
              <a:t>**But from all directions on both the left </a:t>
            </a:r>
          </a:p>
          <a:p>
            <a:pPr>
              <a:lnSpc>
                <a:spcPct val="80000"/>
              </a:lnSpc>
            </a:pPr>
            <a:endParaRPr lang="en-US" altLang="en-US" sz="1000" smtClean="0"/>
          </a:p>
          <a:p>
            <a:pPr>
              <a:lnSpc>
                <a:spcPct val="80000"/>
              </a:lnSpc>
            </a:pPr>
            <a:r>
              <a:rPr lang="en-US" altLang="en-US" sz="1000" smtClean="0"/>
              <a:t>**and right side of the bus.</a:t>
            </a:r>
          </a:p>
          <a:p>
            <a:pPr>
              <a:lnSpc>
                <a:spcPct val="80000"/>
              </a:lnSpc>
            </a:pPr>
            <a:endParaRPr lang="en-US" altLang="en-US" sz="1000" smtClean="0"/>
          </a:p>
          <a:p>
            <a:pPr>
              <a:lnSpc>
                <a:spcPct val="80000"/>
              </a:lnSpc>
            </a:pPr>
            <a:r>
              <a:rPr lang="en-US" altLang="en-US" sz="1000" smtClean="0"/>
              <a:t>Everyone must understand the danger zone and be alert and focused at the school bus stop.</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4A964F-F2DC-4B46-BDDE-3536C53AB5A5}"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11423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r>
              <a:rPr lang="en-US" i="1" dirty="0" smtClean="0"/>
              <a:t>NOTE TO TEACHERS – The School Bus Health &amp; Safety Curriculum document contains this image, w/instructions, suitable for duplication and distribution as a handout.</a:t>
            </a:r>
          </a:p>
          <a:p>
            <a:pPr>
              <a:defRPr/>
            </a:pPr>
            <a:endParaRPr lang="en-US" i="1" dirty="0" smtClean="0"/>
          </a:p>
          <a:p>
            <a:pPr>
              <a:defRPr/>
            </a:pPr>
            <a:r>
              <a:rPr lang="en-US" i="1" dirty="0" smtClean="0"/>
              <a:t>Please follow the clicks and narrative closely on this slide in order for the timing to work correctly.</a:t>
            </a:r>
          </a:p>
          <a:p>
            <a:pPr>
              <a:defRPr/>
            </a:pPr>
            <a:r>
              <a:rPr lang="en-US" dirty="0" smtClean="0"/>
              <a:t>____________________________________________________________________________</a:t>
            </a:r>
          </a:p>
          <a:p>
            <a:pPr>
              <a:defRPr/>
            </a:pPr>
            <a:r>
              <a:rPr lang="en-US" dirty="0" smtClean="0"/>
              <a:t>Let’s talk about how to get onto your school bus in the morning.  We will start with the rules for how to load if you do not cross the road. </a:t>
            </a:r>
          </a:p>
          <a:p>
            <a:pPr>
              <a:defRPr/>
            </a:pPr>
            <a:endParaRPr lang="en-US" dirty="0" smtClean="0"/>
          </a:p>
          <a:p>
            <a:pPr>
              <a:defRPr/>
            </a:pPr>
            <a:r>
              <a:rPr lang="en-US" dirty="0" smtClean="0"/>
              <a:t>You MUST:</a:t>
            </a:r>
          </a:p>
          <a:p>
            <a:pPr>
              <a:defRPr/>
            </a:pPr>
            <a:endParaRPr lang="en-US" dirty="0" smtClean="0"/>
          </a:p>
          <a:p>
            <a:pPr>
              <a:defRPr/>
            </a:pPr>
            <a:r>
              <a:rPr lang="en-US" dirty="0" smtClean="0"/>
              <a:t>**</a:t>
            </a:r>
            <a:r>
              <a:rPr lang="en-US" b="1" dirty="0" smtClean="0"/>
              <a:t>Stay</a:t>
            </a:r>
            <a:r>
              <a:rPr lang="en-US" dirty="0" smtClean="0"/>
              <a:t> on your side of the road until the bus arrives (at least 12 feet away from the edge of the road and 12 feet away from where the bus will come to a stop)  </a:t>
            </a:r>
          </a:p>
          <a:p>
            <a:pPr>
              <a:defRPr/>
            </a:pPr>
            <a:endParaRPr lang="en-US" dirty="0" smtClean="0"/>
          </a:p>
          <a:p>
            <a:pPr>
              <a:defRPr/>
            </a:pPr>
            <a:r>
              <a:rPr lang="en-US" dirty="0" smtClean="0"/>
              <a:t>**and </a:t>
            </a:r>
            <a:r>
              <a:rPr lang="en-US" b="1" dirty="0" smtClean="0"/>
              <a:t>Wait</a:t>
            </a:r>
            <a:r>
              <a:rPr lang="en-US" dirty="0" smtClean="0"/>
              <a:t> for the bus to stop and for the door to open.</a:t>
            </a:r>
          </a:p>
          <a:p>
            <a:pPr>
              <a:defRPr/>
            </a:pPr>
            <a:endParaRPr lang="en-US" dirty="0" smtClean="0"/>
          </a:p>
          <a:p>
            <a:pPr>
              <a:defRPr/>
            </a:pPr>
            <a:r>
              <a:rPr lang="en-US" dirty="0" smtClean="0"/>
              <a:t>No movement should take place towards the bus until you look to be sure all traffic has stopped.  The stop arm is asking the cars to stop, but they may or may not stop.  If a car is moving, you should not move forward until it has stopped.  </a:t>
            </a:r>
          </a:p>
          <a:p>
            <a:pPr>
              <a:defRPr/>
            </a:pPr>
            <a:endParaRPr lang="en-US" dirty="0" smtClean="0"/>
          </a:p>
          <a:p>
            <a:pPr>
              <a:defRPr/>
            </a:pPr>
            <a:r>
              <a:rPr lang="en-US" dirty="0" smtClean="0"/>
              <a:t>When it is OK . . . you must continue to </a:t>
            </a:r>
          </a:p>
          <a:p>
            <a:pPr>
              <a:defRPr/>
            </a:pPr>
            <a:endParaRPr lang="en-US" dirty="0" smtClean="0"/>
          </a:p>
          <a:p>
            <a:pPr>
              <a:defRPr/>
            </a:pPr>
            <a:r>
              <a:rPr lang="en-US" dirty="0" smtClean="0"/>
              <a:t>**</a:t>
            </a:r>
            <a:r>
              <a:rPr lang="en-US" b="1" dirty="0" smtClean="0"/>
              <a:t>Look</a:t>
            </a:r>
            <a:r>
              <a:rPr lang="en-US" dirty="0" smtClean="0"/>
              <a:t> in both directions for moving cars while walking through the danger zone, straight towards the door. </a:t>
            </a:r>
          </a:p>
          <a:p>
            <a:pPr>
              <a:defRPr/>
            </a:pPr>
            <a:endParaRPr lang="en-US" dirty="0" smtClean="0"/>
          </a:p>
          <a:p>
            <a:pPr>
              <a:defRPr/>
            </a:pPr>
            <a:r>
              <a:rPr lang="en-US" dirty="0" smtClean="0"/>
              <a:t>The driver should always be able to see you, and you should stay away from the front and rear bus tires and board the bus without delay.</a:t>
            </a:r>
          </a:p>
          <a:p>
            <a:pPr>
              <a:defRPr/>
            </a:pPr>
            <a:endParaRPr lang="en-US" dirty="0" smtClean="0"/>
          </a:p>
          <a:p>
            <a:pPr>
              <a:defRPr/>
            </a:pPr>
            <a:r>
              <a:rPr lang="en-US" dirty="0" smtClean="0"/>
              <a:t>Always use the handrail for safety and go directly to a seat.</a:t>
            </a:r>
          </a:p>
          <a:p>
            <a:pPr>
              <a:defRPr/>
            </a:pPr>
            <a:endParaRPr lang="en-US" dirty="0" smtClean="0"/>
          </a:p>
          <a:p>
            <a:pPr>
              <a:defRPr/>
            </a:pPr>
            <a:r>
              <a:rPr lang="en-US" dirty="0" smtClean="0"/>
              <a:t>**You also need to understand that approaching vehicles are a danger and the signal for danger is a continuous blowing of the bus horn. If the bus horn blows, you should “Look for dangerous vehicles and stay clear of the hazard”.  The hazard will likely be a moving car so if you hear the bus horn, look to see where it is and get out of the way.</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8B794D-D7EF-4672-B04B-FB2C81038C2F}"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8081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sz="1100" i="1" dirty="0" smtClean="0"/>
              <a:t>NOTE TO TEACHERS – The School Bus Health &amp; Safety Curriculum document contains this image, w/instructions, suitable for duplication and distribution as a handout.)</a:t>
            </a:r>
          </a:p>
          <a:p>
            <a:pPr>
              <a:defRPr/>
            </a:pPr>
            <a:endParaRPr lang="en-US" sz="1100" i="1" dirty="0" smtClean="0"/>
          </a:p>
          <a:p>
            <a:pPr>
              <a:defRPr/>
            </a:pPr>
            <a:r>
              <a:rPr lang="en-US" sz="1100" i="1" dirty="0" smtClean="0"/>
              <a:t>Please follow the clicks and narrative closely on this slide in order for the timing to work correctly.</a:t>
            </a:r>
          </a:p>
          <a:p>
            <a:pPr>
              <a:defRPr/>
            </a:pPr>
            <a:r>
              <a:rPr lang="en-US" sz="1100" dirty="0" smtClean="0"/>
              <a:t>_______________________________________________________________________</a:t>
            </a:r>
          </a:p>
          <a:p>
            <a:pPr>
              <a:defRPr/>
            </a:pPr>
            <a:r>
              <a:rPr lang="en-US" sz="1100" dirty="0" smtClean="0"/>
              <a:t>If required to cross the road to board the bus…</a:t>
            </a:r>
          </a:p>
          <a:p>
            <a:pPr>
              <a:defRPr/>
            </a:pPr>
            <a:r>
              <a:rPr lang="en-US" sz="1100" dirty="0" smtClean="0"/>
              <a:t>You MUST:</a:t>
            </a:r>
          </a:p>
          <a:p>
            <a:pPr>
              <a:defRPr/>
            </a:pPr>
            <a:endParaRPr lang="en-US" sz="1100" dirty="0" smtClean="0"/>
          </a:p>
          <a:p>
            <a:pPr>
              <a:defRPr/>
            </a:pPr>
            <a:r>
              <a:rPr lang="en-US" sz="1100" dirty="0" smtClean="0"/>
              <a:t>**</a:t>
            </a:r>
            <a:r>
              <a:rPr lang="en-US" sz="1100" b="1" dirty="0" smtClean="0"/>
              <a:t>Stay</a:t>
            </a:r>
            <a:r>
              <a:rPr lang="en-US" sz="1100" dirty="0" smtClean="0"/>
              <a:t> on your side of the road until the bus comes (at least 12 feet away from the edge of the road), and </a:t>
            </a:r>
          </a:p>
          <a:p>
            <a:pPr>
              <a:defRPr/>
            </a:pPr>
            <a:endParaRPr lang="en-US" sz="1100" dirty="0" smtClean="0"/>
          </a:p>
          <a:p>
            <a:pPr>
              <a:defRPr/>
            </a:pPr>
            <a:r>
              <a:rPr lang="en-US" sz="1100" dirty="0" smtClean="0"/>
              <a:t>**</a:t>
            </a:r>
            <a:r>
              <a:rPr lang="en-US" sz="1100" b="1" dirty="0" smtClean="0"/>
              <a:t>Wait</a:t>
            </a:r>
            <a:r>
              <a:rPr lang="en-US" sz="1100" dirty="0" smtClean="0"/>
              <a:t> for the bus to stop and for the driver’s </a:t>
            </a:r>
            <a:r>
              <a:rPr lang="en-US" sz="1100" dirty="0" smtClean="0">
                <a:solidFill>
                  <a:srgbClr val="FF0000"/>
                </a:solidFill>
              </a:rPr>
              <a:t>signal for when it is safe to cross from where you are waiting</a:t>
            </a:r>
            <a:r>
              <a:rPr lang="en-US" sz="1100" i="1" dirty="0" smtClean="0">
                <a:solidFill>
                  <a:srgbClr val="FF0000"/>
                </a:solidFill>
              </a:rPr>
              <a:t>. </a:t>
            </a:r>
            <a:r>
              <a:rPr lang="en-US" sz="1100" dirty="0" smtClean="0"/>
              <a:t> You should</a:t>
            </a:r>
          </a:p>
          <a:p>
            <a:pPr>
              <a:defRPr/>
            </a:pPr>
            <a:endParaRPr lang="en-US" sz="1100" dirty="0" smtClean="0"/>
          </a:p>
          <a:p>
            <a:pPr>
              <a:defRPr/>
            </a:pPr>
            <a:r>
              <a:rPr lang="en-US" sz="1100" dirty="0" smtClean="0"/>
              <a:t>** </a:t>
            </a:r>
            <a:r>
              <a:rPr lang="en-US" sz="1100" b="1" dirty="0" smtClean="0"/>
              <a:t>Stop</a:t>
            </a:r>
            <a:r>
              <a:rPr lang="en-US" sz="1100" dirty="0" smtClean="0"/>
              <a:t> at the edge of the road and look both ways to be sure that any moving cars come to a stop.  If a car is moving, you should not step into the road.  When it is OK… you should then </a:t>
            </a:r>
          </a:p>
          <a:p>
            <a:pPr>
              <a:defRPr/>
            </a:pPr>
            <a:endParaRPr lang="en-US" sz="1100" dirty="0" smtClean="0"/>
          </a:p>
          <a:p>
            <a:pPr>
              <a:defRPr/>
            </a:pPr>
            <a:r>
              <a:rPr lang="en-US" sz="1100" dirty="0" smtClean="0"/>
              <a:t>**</a:t>
            </a:r>
            <a:r>
              <a:rPr lang="en-US" sz="1100" b="1" dirty="0" smtClean="0"/>
              <a:t>Look</a:t>
            </a:r>
            <a:r>
              <a:rPr lang="en-US" sz="1100" dirty="0" smtClean="0"/>
              <a:t> both ways for moving cars while walking straight across the road.</a:t>
            </a:r>
          </a:p>
          <a:p>
            <a:pPr>
              <a:defRPr/>
            </a:pPr>
            <a:endParaRPr lang="en-US" sz="1100" dirty="0" smtClean="0"/>
          </a:p>
          <a:p>
            <a:pPr>
              <a:defRPr/>
            </a:pPr>
            <a:r>
              <a:rPr lang="en-US" sz="1100" b="1" dirty="0" smtClean="0"/>
              <a:t>Cross</a:t>
            </a:r>
            <a:r>
              <a:rPr lang="en-US" sz="1100" dirty="0" smtClean="0"/>
              <a:t> 12 feet in front of the bus and make sure you can see the driver.</a:t>
            </a:r>
          </a:p>
          <a:p>
            <a:pPr>
              <a:defRPr/>
            </a:pPr>
            <a:endParaRPr lang="en-US" sz="1100" dirty="0" smtClean="0"/>
          </a:p>
          <a:p>
            <a:pPr>
              <a:defRPr/>
            </a:pPr>
            <a:r>
              <a:rPr lang="en-US" sz="1100" dirty="0" smtClean="0"/>
              <a:t>Use the handrail for safety and go directly to a seat.</a:t>
            </a:r>
          </a:p>
          <a:p>
            <a:pPr>
              <a:defRPr/>
            </a:pPr>
            <a:endParaRPr lang="en-US" sz="1100" dirty="0" smtClean="0"/>
          </a:p>
          <a:p>
            <a:pPr>
              <a:defRPr/>
            </a:pPr>
            <a:r>
              <a:rPr lang="en-US" sz="1100" dirty="0" smtClean="0"/>
              <a:t>Again, you must continue to look for moving cars; be careful in the danger zone; stay away from the front and rear bus tires and board the bus </a:t>
            </a:r>
            <a:r>
              <a:rPr lang="en-US" sz="1100" dirty="0" smtClean="0">
                <a:solidFill>
                  <a:srgbClr val="FF0000"/>
                </a:solidFill>
              </a:rPr>
              <a:t>without delay</a:t>
            </a:r>
            <a:r>
              <a:rPr lang="en-US" sz="1100" dirty="0" smtClean="0"/>
              <a: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24B0B8-C7C6-4E5E-9F6A-AF122E04080A}"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291761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you are riding the bus home it is important to remain seated until the bus comes to a complete stop.</a:t>
            </a:r>
          </a:p>
          <a:p>
            <a:endParaRPr lang="en-US" altLang="en-US" smtClean="0"/>
          </a:p>
          <a:p>
            <a:r>
              <a:rPr lang="en-US" altLang="en-US" smtClean="0"/>
              <a:t>Put away any electronic equipment before standing to exit the bus.  Never use an electronic device or wear ear buds/headphones until you are safely 12 feet off the roadway.</a:t>
            </a:r>
          </a:p>
          <a:p>
            <a:endParaRPr lang="en-US" altLang="en-US" smtClean="0"/>
          </a:p>
          <a:p>
            <a:r>
              <a:rPr lang="en-US" altLang="en-US" smtClean="0"/>
              <a:t>Walk to the front of the bus in an orderly manner and wait in the aisle until the driver tells you it is OK to begin to exit.  The driver is waiting for all cars to stop before letting you off the bus.  Moving cars are a danger.</a:t>
            </a:r>
          </a:p>
          <a:p>
            <a:endParaRPr lang="en-US" altLang="en-US" smtClean="0"/>
          </a:p>
          <a:p>
            <a:r>
              <a:rPr lang="en-US" altLang="en-US" smtClean="0"/>
              <a:t>Use the hand rail when exiting the bus so you do not fall down.</a:t>
            </a:r>
          </a:p>
          <a:p>
            <a:endParaRPr lang="en-US" altLang="en-US" smtClean="0"/>
          </a:p>
          <a:p>
            <a:r>
              <a:rPr lang="en-US" altLang="en-US" smtClean="0"/>
              <a:t>You should: </a:t>
            </a:r>
          </a:p>
          <a:p>
            <a:endParaRPr lang="en-US" altLang="en-US" b="1" smtClean="0"/>
          </a:p>
          <a:p>
            <a:r>
              <a:rPr lang="en-US" altLang="en-US" smtClean="0"/>
              <a:t>**</a:t>
            </a:r>
            <a:r>
              <a:rPr lang="en-US" altLang="en-US" b="1" smtClean="0"/>
              <a:t>Look</a:t>
            </a:r>
            <a:r>
              <a:rPr lang="en-US" altLang="en-US" smtClean="0"/>
              <a:t> for moving cars in all directions, especially to your right, before stepping off the bus.  </a:t>
            </a:r>
          </a:p>
          <a:p>
            <a:endParaRPr lang="en-US" altLang="en-US" smtClean="0"/>
          </a:p>
          <a:p>
            <a:r>
              <a:rPr lang="en-US" altLang="en-US" smtClean="0"/>
              <a:t>We know that approaching cars may not stop, so if you see a car moving, you MUST wait to be sure it stops.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B1D17E-BA72-430E-AB14-E1896BE63C07}"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257634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Even this young student understands the importance of checking to make sure no vehicle is passing on the right side of the bus.  They are being sure that no car is moving before they step off the bus.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ADBEB7-38B4-4D40-B602-D4A0C5E3CE47}"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53484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hangingPunct="1">
              <a:defRPr/>
            </a:pPr>
            <a:endParaRPr lang="en-US" dirty="0"/>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0E7D2F1C-E167-4B76-B251-13BD4D961424}" type="datetime1">
              <a:rPr lang="en-US"/>
              <a:pPr>
                <a:defRPr/>
              </a:pPr>
              <a:t>7/30/2017</a:t>
            </a:fld>
            <a:endParaRPr lang="en-US" dirty="0"/>
          </a:p>
        </p:txBody>
      </p:sp>
      <p:sp>
        <p:nvSpPr>
          <p:cNvPr id="8" name="Slide Number Placeholder 15"/>
          <p:cNvSpPr>
            <a:spLocks noGrp="1"/>
          </p:cNvSpPr>
          <p:nvPr>
            <p:ph type="sldNum" sz="quarter" idx="11"/>
          </p:nvPr>
        </p:nvSpPr>
        <p:spPr/>
        <p:txBody>
          <a:bodyPr/>
          <a:lstStyle>
            <a:lvl1pPr>
              <a:defRPr smtClean="0"/>
            </a:lvl1pPr>
          </a:lstStyle>
          <a:p>
            <a:pPr>
              <a:defRPr/>
            </a:pPr>
            <a:fld id="{08C841E2-202B-42FF-895F-E8AEA1CEB024}" type="slidenum">
              <a:rPr lang="en-US" altLang="en-US"/>
              <a:pPr>
                <a:defRPr/>
              </a:pPr>
              <a:t>‹#›</a:t>
            </a:fld>
            <a:endParaRPr lang="en-US" alt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3504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1AEAE10-02F3-4C90-9F8D-2CAF38C66375}" type="datetime1">
              <a:rPr lang="en-US"/>
              <a:pPr>
                <a:defRPr/>
              </a:pPr>
              <a:t>7/30/2017</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96BDB1A-1702-44F0-8C2C-09AF6B5C2F43}" type="slidenum">
              <a:rPr lang="en-US" altLang="en-US"/>
              <a:pPr>
                <a:defRPr/>
              </a:pPr>
              <a:t>‹#›</a:t>
            </a:fld>
            <a:endParaRPr lang="en-US" altLang="en-US"/>
          </a:p>
        </p:txBody>
      </p:sp>
    </p:spTree>
    <p:extLst>
      <p:ext uri="{BB962C8B-B14F-4D97-AF65-F5344CB8AC3E}">
        <p14:creationId xmlns:p14="http://schemas.microsoft.com/office/powerpoint/2010/main" val="209644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B337FB1-A14E-4918-B8BD-04EC1CC0F30C}" type="datetime1">
              <a:rPr lang="en-US"/>
              <a:pPr>
                <a:defRPr/>
              </a:pPr>
              <a:t>7/30/2017</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93676DC1-6F00-4BCD-881C-CD5E0B55DA01}" type="slidenum">
              <a:rPr lang="en-US" altLang="en-US"/>
              <a:pPr>
                <a:defRPr/>
              </a:pPr>
              <a:t>‹#›</a:t>
            </a:fld>
            <a:endParaRPr lang="en-US" altLang="en-US"/>
          </a:p>
        </p:txBody>
      </p:sp>
    </p:spTree>
    <p:extLst>
      <p:ext uri="{BB962C8B-B14F-4D97-AF65-F5344CB8AC3E}">
        <p14:creationId xmlns:p14="http://schemas.microsoft.com/office/powerpoint/2010/main" val="288455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79D6EF96-A9C1-4C6C-BB9B-64D509AD9DB0}" type="datetime1">
              <a:rPr lang="en-US"/>
              <a:pPr>
                <a:defRPr/>
              </a:pPr>
              <a:t>7/30/2017</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57A9CB9-1808-4011-A8C8-AC0AA24DAD5B}" type="slidenum">
              <a:rPr lang="en-US" altLang="en-US"/>
              <a:pPr>
                <a:defRPr/>
              </a:pPr>
              <a:t>‹#›</a:t>
            </a:fld>
            <a:endParaRPr lang="en-US" altLang="en-US"/>
          </a:p>
        </p:txBody>
      </p:sp>
    </p:spTree>
    <p:extLst>
      <p:ext uri="{BB962C8B-B14F-4D97-AF65-F5344CB8AC3E}">
        <p14:creationId xmlns:p14="http://schemas.microsoft.com/office/powerpoint/2010/main" val="169418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64F502-2E70-42EE-B630-F8B82D60F73C}" type="datetime1">
              <a:rPr lang="en-US"/>
              <a:pPr>
                <a:defRPr/>
              </a:pPr>
              <a:t>7/30/2017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7DFF1B77-C3DF-458B-877E-CF19E8ACFB95}" type="slidenum">
              <a:rPr lang="en-US" altLang="en-US"/>
              <a:pPr>
                <a:defRPr/>
              </a:pPr>
              <a:t>‹#›</a:t>
            </a:fld>
            <a:endParaRPr lang="en-US" altLang="en-US"/>
          </a:p>
        </p:txBody>
      </p:sp>
    </p:spTree>
    <p:extLst>
      <p:ext uri="{BB962C8B-B14F-4D97-AF65-F5344CB8AC3E}">
        <p14:creationId xmlns:p14="http://schemas.microsoft.com/office/powerpoint/2010/main" val="170340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A023EE4B-6E11-46CB-9DE3-62DF7A3449A6}" type="datetime1">
              <a:rPr lang="en-US"/>
              <a:pPr>
                <a:defRPr/>
              </a:pPr>
              <a:t>7/30/2017</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30CBEA8-1471-4BF3-8117-14E58BE31DCE}" type="slidenum">
              <a:rPr lang="en-US" altLang="en-US"/>
              <a:pPr>
                <a:defRPr/>
              </a:pPr>
              <a:t>‹#›</a:t>
            </a:fld>
            <a:endParaRPr lang="en-US" altLang="en-US"/>
          </a:p>
        </p:txBody>
      </p:sp>
    </p:spTree>
    <p:extLst>
      <p:ext uri="{BB962C8B-B14F-4D97-AF65-F5344CB8AC3E}">
        <p14:creationId xmlns:p14="http://schemas.microsoft.com/office/powerpoint/2010/main" val="221217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smtClean="0"/>
            </a:lvl1pPr>
          </a:lstStyle>
          <a:p>
            <a:pPr>
              <a:defRPr/>
            </a:pPr>
            <a:fld id="{08E898AF-C941-4DA1-B238-817A884EFEFE}" type="slidenum">
              <a:rPr lang="en-US" altLang="en-US"/>
              <a:pPr>
                <a:defRPr/>
              </a:pPr>
              <a:t>‹#›</a:t>
            </a:fld>
            <a:endParaRPr lang="en-US" alt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66FCDB8F-86DE-4A8B-A0A7-39DD8C168967}" type="datetime1">
              <a:rPr lang="en-US"/>
              <a:pPr>
                <a:defRPr/>
              </a:pPr>
              <a:t>7/30/2017</a:t>
            </a:fld>
            <a:endParaRPr lang="en-US" dirty="0"/>
          </a:p>
        </p:txBody>
      </p:sp>
    </p:spTree>
    <p:extLst>
      <p:ext uri="{BB962C8B-B14F-4D97-AF65-F5344CB8AC3E}">
        <p14:creationId xmlns:p14="http://schemas.microsoft.com/office/powerpoint/2010/main" val="55496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F63B4CBA-1CD8-49E4-900F-85978BAE3B85}" type="datetime1">
              <a:rPr lang="en-US"/>
              <a:pPr>
                <a:defRPr/>
              </a:pPr>
              <a:t>7/30/2017</a:t>
            </a:fld>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65646BF4-922A-4DCD-BA13-E231D65DCF8B}" type="slidenum">
              <a:rPr lang="en-US" altLang="en-US"/>
              <a:pPr>
                <a:defRPr/>
              </a:pPr>
              <a:t>‹#›</a:t>
            </a:fld>
            <a:endParaRPr lang="en-US" altLang="en-US"/>
          </a:p>
        </p:txBody>
      </p:sp>
    </p:spTree>
    <p:extLst>
      <p:ext uri="{BB962C8B-B14F-4D97-AF65-F5344CB8AC3E}">
        <p14:creationId xmlns:p14="http://schemas.microsoft.com/office/powerpoint/2010/main" val="332915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CCBC61FB-A253-4758-9139-CA0059C3EF4B}" type="datetime1">
              <a:rPr lang="en-US"/>
              <a:pPr>
                <a:defRPr/>
              </a:pPr>
              <a:t>7/30/2017</a:t>
            </a:fld>
            <a:endParaRPr lang="en-US" dirty="0"/>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A9BFF6A7-AE10-4FCB-9749-17F2815B2DEC}" type="slidenum">
              <a:rPr lang="en-US" altLang="en-US"/>
              <a:pPr>
                <a:defRPr/>
              </a:pPr>
              <a:t>‹#›</a:t>
            </a:fld>
            <a:endParaRPr lang="en-US" altLang="en-US"/>
          </a:p>
        </p:txBody>
      </p:sp>
    </p:spTree>
    <p:extLst>
      <p:ext uri="{BB962C8B-B14F-4D97-AF65-F5344CB8AC3E}">
        <p14:creationId xmlns:p14="http://schemas.microsoft.com/office/powerpoint/2010/main" val="278470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A23624A5-5ED8-4C57-A7D2-52D97336BDEA}" type="datetime1">
              <a:rPr lang="en-US"/>
              <a:pPr>
                <a:defRPr/>
              </a:pPr>
              <a:t>7/30/2017</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A2D4526-8406-4B98-ABEE-D5E6BB7293A4}" type="slidenum">
              <a:rPr lang="en-US" altLang="en-US"/>
              <a:pPr>
                <a:defRPr/>
              </a:pPr>
              <a:t>‹#›</a:t>
            </a:fld>
            <a:endParaRPr lang="en-US" altLang="en-US"/>
          </a:p>
        </p:txBody>
      </p:sp>
    </p:spTree>
    <p:extLst>
      <p:ext uri="{BB962C8B-B14F-4D97-AF65-F5344CB8AC3E}">
        <p14:creationId xmlns:p14="http://schemas.microsoft.com/office/powerpoint/2010/main" val="178149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68D9BA84-E0A8-422A-B0C9-A68B71D654FA}" type="datetime1">
              <a:rPr lang="en-US"/>
              <a:pPr>
                <a:defRPr/>
              </a:pPr>
              <a:t>7/30/2017</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A2EC533-6A15-4189-A4AD-BCC83DF13AC1}" type="slidenum">
              <a:rPr lang="en-US" altLang="en-US"/>
              <a:pPr>
                <a:defRPr/>
              </a:pPr>
              <a:t>‹#›</a:t>
            </a:fld>
            <a:endParaRPr lang="en-US" altLang="en-US"/>
          </a:p>
        </p:txBody>
      </p:sp>
    </p:spTree>
    <p:extLst>
      <p:ext uri="{BB962C8B-B14F-4D97-AF65-F5344CB8AC3E}">
        <p14:creationId xmlns:p14="http://schemas.microsoft.com/office/powerpoint/2010/main" val="144916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fld id="{88B58588-656C-46C7-83B4-AC5FC49F8700}" type="datetime1">
              <a:rPr lang="en-US"/>
              <a:pPr>
                <a:defRPr/>
              </a:pPr>
              <a:t>7/30/2017</a:t>
            </a:fld>
            <a:endParaRPr lang="en-US" dirty="0"/>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smtClean="0">
                <a:solidFill>
                  <a:schemeClr val="tx2"/>
                </a:solidFill>
              </a:defRPr>
            </a:lvl1pPr>
          </a:lstStyle>
          <a:p>
            <a:pPr>
              <a:defRPr/>
            </a:pPr>
            <a:fld id="{1166D6E6-992F-435A-82D0-62152E7E2AA3}" type="slidenum">
              <a:rPr lang="en-US" altLang="en-US"/>
              <a:pPr>
                <a:defRPr/>
              </a:pPr>
              <a:t>‹#›</a:t>
            </a:fld>
            <a:endParaRPr lang="en-US" alt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4411" r:id="rId1"/>
    <p:sldLayoutId id="2147484403" r:id="rId2"/>
    <p:sldLayoutId id="2147484412" r:id="rId3"/>
    <p:sldLayoutId id="2147484404" r:id="rId4"/>
    <p:sldLayoutId id="2147484413" r:id="rId5"/>
    <p:sldLayoutId id="2147484405" r:id="rId6"/>
    <p:sldLayoutId id="2147484406" r:id="rId7"/>
    <p:sldLayoutId id="2147484407" r:id="rId8"/>
    <p:sldLayoutId id="2147484408" r:id="rId9"/>
    <p:sldLayoutId id="2147484409" r:id="rId10"/>
    <p:sldLayoutId id="2147484410" r:id="rId11"/>
  </p:sldLayoutIdLst>
  <p:hf hdr="0" ft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Arial" charset="0"/>
        </a:defRPr>
      </a:lvl2pPr>
      <a:lvl3pPr algn="l" rtl="0" eaLnBrk="0" fontAlgn="base" hangingPunct="0">
        <a:spcBef>
          <a:spcPct val="0"/>
        </a:spcBef>
        <a:spcAft>
          <a:spcPct val="0"/>
        </a:spcAft>
        <a:defRPr sz="4200">
          <a:solidFill>
            <a:srgbClr val="F9F9F9"/>
          </a:solidFill>
          <a:latin typeface="Arial" charset="0"/>
        </a:defRPr>
      </a:lvl3pPr>
      <a:lvl4pPr algn="l" rtl="0" eaLnBrk="0" fontAlgn="base" hangingPunct="0">
        <a:spcBef>
          <a:spcPct val="0"/>
        </a:spcBef>
        <a:spcAft>
          <a:spcPct val="0"/>
        </a:spcAft>
        <a:defRPr sz="4200">
          <a:solidFill>
            <a:srgbClr val="F9F9F9"/>
          </a:solidFill>
          <a:latin typeface="Arial" charset="0"/>
        </a:defRPr>
      </a:lvl4pPr>
      <a:lvl5pPr algn="l" rtl="0" eaLnBrk="0" fontAlgn="base" hangingPunct="0">
        <a:spcBef>
          <a:spcPct val="0"/>
        </a:spcBef>
        <a:spcAft>
          <a:spcPct val="0"/>
        </a:spcAft>
        <a:defRPr sz="4200">
          <a:solidFill>
            <a:srgbClr val="F9F9F9"/>
          </a:solidFill>
          <a:latin typeface="Arial" charset="0"/>
        </a:defRPr>
      </a:lvl5pPr>
      <a:lvl6pPr marL="457200" algn="l" rtl="0" fontAlgn="base">
        <a:spcBef>
          <a:spcPct val="0"/>
        </a:spcBef>
        <a:spcAft>
          <a:spcPct val="0"/>
        </a:spcAft>
        <a:defRPr sz="4200">
          <a:solidFill>
            <a:srgbClr val="F9F9F9"/>
          </a:solidFill>
          <a:latin typeface="Arial" charset="0"/>
        </a:defRPr>
      </a:lvl6pPr>
      <a:lvl7pPr marL="914400" algn="l" rtl="0" fontAlgn="base">
        <a:spcBef>
          <a:spcPct val="0"/>
        </a:spcBef>
        <a:spcAft>
          <a:spcPct val="0"/>
        </a:spcAft>
        <a:defRPr sz="4200">
          <a:solidFill>
            <a:srgbClr val="F9F9F9"/>
          </a:solidFill>
          <a:latin typeface="Arial" charset="0"/>
        </a:defRPr>
      </a:lvl7pPr>
      <a:lvl8pPr marL="1371600" algn="l" rtl="0" fontAlgn="base">
        <a:spcBef>
          <a:spcPct val="0"/>
        </a:spcBef>
        <a:spcAft>
          <a:spcPct val="0"/>
        </a:spcAft>
        <a:defRPr sz="4200">
          <a:solidFill>
            <a:srgbClr val="F9F9F9"/>
          </a:solidFill>
          <a:latin typeface="Arial" charset="0"/>
        </a:defRPr>
      </a:lvl8pPr>
      <a:lvl9pPr marL="1828800" algn="l" rtl="0" fontAlgn="base">
        <a:spcBef>
          <a:spcPct val="0"/>
        </a:spcBef>
        <a:spcAft>
          <a:spcPct val="0"/>
        </a:spcAft>
        <a:defRPr sz="4200">
          <a:solidFill>
            <a:srgbClr val="F9F9F9"/>
          </a:solidFill>
          <a:latin typeface="Arial"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A94543"/>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8C3836"/>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A94543"/>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A94543"/>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26.png"/><Relationship Id="rId4" Type="http://schemas.openxmlformats.org/officeDocument/2006/relationships/image" Target="../media/image25.wmf"/><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7.png"/><Relationship Id="rId7"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5.wmf"/><Relationship Id="rId5" Type="http://schemas.openxmlformats.org/officeDocument/2006/relationships/image" Target="../media/image20.png"/><Relationship Id="rId10" Type="http://schemas.openxmlformats.org/officeDocument/2006/relationships/image" Target="../media/image16.wmf"/><Relationship Id="rId4" Type="http://schemas.openxmlformats.org/officeDocument/2006/relationships/image" Target="../media/image19.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png"/><Relationship Id="rId7"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6.wmf"/><Relationship Id="rId4" Type="http://schemas.openxmlformats.org/officeDocument/2006/relationships/image" Target="../media/image18.png"/><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3505200"/>
            <a:ext cx="6217920" cy="2585323"/>
          </a:xfrm>
          <a:prstGeom prst="rect">
            <a:avLst/>
          </a:prstGeom>
          <a:ln w="38100">
            <a:solidFill>
              <a:srgbClr val="FFC000"/>
            </a:solidFill>
          </a:ln>
        </p:spPr>
        <p:style>
          <a:lnRef idx="1">
            <a:schemeClr val="accent5"/>
          </a:lnRef>
          <a:fillRef idx="2">
            <a:schemeClr val="accent5"/>
          </a:fillRef>
          <a:effectRef idx="1">
            <a:schemeClr val="accent5"/>
          </a:effectRef>
          <a:fontRef idx="minor">
            <a:schemeClr val="dk1"/>
          </a:fontRef>
        </p:style>
        <p:txBody>
          <a:bodyPr>
            <a:spAutoFit/>
            <a:scene3d>
              <a:camera prst="perspective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School Bus Safety –  Middle SCHOOL</a:t>
            </a:r>
          </a:p>
        </p:txBody>
      </p:sp>
      <p:pic>
        <p:nvPicPr>
          <p:cNvPr id="8" name="Picture 7" descr="GaDOE-Logo-John-Barge.jpg"/>
          <p:cNvPicPr>
            <a:picLocks noChangeAspect="1"/>
          </p:cNvPicPr>
          <p:nvPr/>
        </p:nvPicPr>
        <p:blipFill>
          <a:blip r:embed="rId3"/>
          <a:stretch>
            <a:fillRect/>
          </a:stretch>
        </p:blipFill>
        <p:spPr>
          <a:xfrm>
            <a:off x="2846388" y="1782763"/>
            <a:ext cx="3402012" cy="1646237"/>
          </a:xfrm>
          <a:prstGeom prst="rect">
            <a:avLst/>
          </a:prstGeom>
          <a:ln w="28575">
            <a:solidFill>
              <a:srgbClr val="FFD757"/>
            </a:solidFill>
          </a:ln>
          <a:effectLst>
            <a:outerShdw blurRad="292100" dist="139700" dir="2700000" algn="tl" rotWithShape="0">
              <a:srgbClr val="333333">
                <a:alpha val="65000"/>
              </a:srgbClr>
            </a:outerShdw>
          </a:effectLst>
        </p:spPr>
      </p:pic>
      <p:pic>
        <p:nvPicPr>
          <p:cNvPr id="14" name="Picture 13" descr="MS 7.jpg"/>
          <p:cNvPicPr>
            <a:picLocks noChangeAspect="1"/>
          </p:cNvPicPr>
          <p:nvPr/>
        </p:nvPicPr>
        <p:blipFill>
          <a:blip r:embed="rId4" cstate="print"/>
          <a:stretch>
            <a:fillRect/>
          </a:stretch>
        </p:blipFill>
        <p:spPr>
          <a:xfrm rot="-720000">
            <a:off x="296806" y="341397"/>
            <a:ext cx="3299321" cy="2468880"/>
          </a:xfrm>
          <a:prstGeom prst="ellipse">
            <a:avLst/>
          </a:prstGeom>
          <a:ln w="285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MS 12.jpg"/>
          <p:cNvPicPr>
            <a:picLocks noChangeAspect="1"/>
          </p:cNvPicPr>
          <p:nvPr/>
        </p:nvPicPr>
        <p:blipFill>
          <a:blip r:embed="rId5" cstate="print"/>
          <a:stretch>
            <a:fillRect/>
          </a:stretch>
        </p:blipFill>
        <p:spPr>
          <a:xfrm rot="720000">
            <a:off x="5554888" y="389524"/>
            <a:ext cx="3273496" cy="2468880"/>
          </a:xfrm>
          <a:prstGeom prst="ellipse">
            <a:avLst/>
          </a:prstGeom>
          <a:ln w="285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53"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0020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Student Responsibility –          Look Before Exiting</a:t>
            </a:r>
            <a:endParaRPr sz="4800">
              <a:latin typeface="Comic Sans MS" pitchFamily="66"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A22B53E9-A406-4E43-B61F-69074DB14590}" type="slidenum">
              <a:rPr lang="en-US" altLang="en-US" sz="1600">
                <a:solidFill>
                  <a:schemeClr val="tx2"/>
                </a:solidFill>
              </a:rPr>
              <a:pPr>
                <a:spcBef>
                  <a:spcPct val="0"/>
                </a:spcBef>
                <a:buClrTx/>
                <a:buSzTx/>
                <a:buFontTx/>
                <a:buNone/>
              </a:pPr>
              <a:t>10</a:t>
            </a:fld>
            <a:endParaRPr lang="en-US" altLang="en-US" sz="1600">
              <a:solidFill>
                <a:schemeClr val="tx2"/>
              </a:solidFill>
            </a:endParaRPr>
          </a:p>
        </p:txBody>
      </p:sp>
      <p:pic>
        <p:nvPicPr>
          <p:cNvPr id="5" name="Content Placeholder 4" descr="child_looking.jpg"/>
          <p:cNvPicPr>
            <a:picLocks noChangeAspect="1"/>
          </p:cNvPicPr>
          <p:nvPr/>
        </p:nvPicPr>
        <p:blipFill>
          <a:blip r:embed="rId3"/>
          <a:srcRect t="12699"/>
          <a:stretch>
            <a:fillRect/>
          </a:stretch>
        </p:blipFill>
        <p:spPr bwMode="auto">
          <a:xfrm>
            <a:off x="990600" y="1752600"/>
            <a:ext cx="7192963" cy="4724400"/>
          </a:xfrm>
          <a:prstGeom prst="rect">
            <a:avLst/>
          </a:prstGeom>
          <a:ln w="19050">
            <a:solidFill>
              <a:schemeClr val="bg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36291555-E185-431A-BE19-6D3F533F8394}" type="slidenum">
              <a:rPr lang="en-US" altLang="en-US" sz="1600">
                <a:solidFill>
                  <a:schemeClr val="tx2"/>
                </a:solidFill>
              </a:rPr>
              <a:pPr>
                <a:spcBef>
                  <a:spcPct val="0"/>
                </a:spcBef>
                <a:buClrTx/>
                <a:buSzTx/>
                <a:buFontTx/>
                <a:buNone/>
              </a:pPr>
              <a:t>11</a:t>
            </a:fld>
            <a:endParaRPr lang="en-US" altLang="en-US" sz="1600">
              <a:solidFill>
                <a:schemeClr val="tx2"/>
              </a:solidFill>
            </a:endParaRPr>
          </a:p>
        </p:txBody>
      </p:sp>
      <p:sp>
        <p:nvSpPr>
          <p:cNvPr id="2" name="Title 1"/>
          <p:cNvSpPr>
            <a:spLocks noGrp="1"/>
          </p:cNvSpPr>
          <p:nvPr>
            <p:ph type="title"/>
          </p:nvPr>
        </p:nvSpPr>
        <p:spPr>
          <a:xfrm>
            <a:off x="0" y="-1"/>
            <a:ext cx="9144000" cy="1097280"/>
          </a:xfrm>
        </p:spPr>
        <p:txBody>
          <a:bodyPr/>
          <a:lstStyle/>
          <a:p>
            <a:pPr algn="ctr" eaLnBrk="1" fontAlgn="auto" hangingPunct="1">
              <a:spcAft>
                <a:spcPts val="0"/>
              </a:spcAft>
              <a:defRPr/>
            </a:pPr>
            <a:r>
              <a:rPr sz="4800" smtClean="0">
                <a:solidFill>
                  <a:srgbClr val="CC3300"/>
                </a:solidFill>
                <a:effectLst>
                  <a:outerShdw blurRad="38100" dist="38100" dir="2700000" algn="tl">
                    <a:srgbClr val="000000">
                      <a:alpha val="43137"/>
                    </a:srgbClr>
                  </a:outerShdw>
                </a:effectLst>
                <a:latin typeface="Comic Sans MS" pitchFamily="66" charset="0"/>
              </a:rPr>
              <a:t>Unloading to Door Side</a:t>
            </a:r>
            <a:endParaRPr sz="4800">
              <a:solidFill>
                <a:srgbClr val="CC3300"/>
              </a:solidFill>
              <a:effectLst>
                <a:outerShdw blurRad="38100" dist="38100" dir="2700000" algn="tl">
                  <a:srgbClr val="000000">
                    <a:alpha val="43137"/>
                  </a:srgbClr>
                </a:outerShdw>
              </a:effectLst>
              <a:latin typeface="Comic Sans MS" pitchFamily="66" charset="0"/>
            </a:endParaRPr>
          </a:p>
        </p:txBody>
      </p:sp>
      <p:sp>
        <p:nvSpPr>
          <p:cNvPr id="26628" name="Rectangle 3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31" name="AutoShape 35"/>
          <p:cNvSpPr>
            <a:spLocks noChangeAspect="1" noChangeArrowheads="1" noTextEdit="1"/>
          </p:cNvSpPr>
          <p:nvPr/>
        </p:nvSpPr>
        <p:spPr bwMode="auto">
          <a:xfrm>
            <a:off x="228600" y="1325563"/>
            <a:ext cx="8682038" cy="4953000"/>
          </a:xfrm>
          <a:prstGeom prst="rect">
            <a:avLst/>
          </a:prstGeom>
          <a:solidFill>
            <a:schemeClr val="tx1"/>
          </a:solidFill>
          <a:ln w="28575">
            <a:solidFill>
              <a:schemeClr val="bg2">
                <a:lumMod val="75000"/>
              </a:schemeClr>
            </a:solidFill>
          </a:ln>
        </p:spPr>
        <p:txBody>
          <a:bodyPr/>
          <a:lstStyle/>
          <a:p>
            <a:pPr eaLnBrk="1" hangingPunct="1">
              <a:defRPr/>
            </a:pPr>
            <a:endParaRPr lang="en-US" dirty="0">
              <a:latin typeface="Arial" charset="0"/>
            </a:endParaRPr>
          </a:p>
        </p:txBody>
      </p:sp>
      <p:sp>
        <p:nvSpPr>
          <p:cNvPr id="42" name="Freeform 41"/>
          <p:cNvSpPr/>
          <p:nvPr/>
        </p:nvSpPr>
        <p:spPr bwMode="auto">
          <a:xfrm>
            <a:off x="1250950" y="3343275"/>
            <a:ext cx="7575550" cy="1936750"/>
          </a:xfrm>
          <a:custGeom>
            <a:avLst/>
            <a:gdLst>
              <a:gd name="connsiteX0" fmla="*/ 0 w 5165678"/>
              <a:gd name="connsiteY0" fmla="*/ 252483 h 1194179"/>
              <a:gd name="connsiteX1" fmla="*/ 3084394 w 5165678"/>
              <a:gd name="connsiteY1" fmla="*/ 0 h 1194179"/>
              <a:gd name="connsiteX2" fmla="*/ 5165678 w 5165678"/>
              <a:gd name="connsiteY2" fmla="*/ 846161 h 1194179"/>
              <a:gd name="connsiteX3" fmla="*/ 5165678 w 5165678"/>
              <a:gd name="connsiteY3" fmla="*/ 921224 h 1194179"/>
              <a:gd name="connsiteX4" fmla="*/ 2115403 w 5165678"/>
              <a:gd name="connsiteY4" fmla="*/ 1194179 h 1194179"/>
              <a:gd name="connsiteX5" fmla="*/ 0 w 5165678"/>
              <a:gd name="connsiteY5" fmla="*/ 252483 h 1194179"/>
              <a:gd name="connsiteX0" fmla="*/ 0 w 5165678"/>
              <a:gd name="connsiteY0" fmla="*/ 252483 h 1194179"/>
              <a:gd name="connsiteX1" fmla="*/ 3084394 w 5165678"/>
              <a:gd name="connsiteY1" fmla="*/ 0 h 1194179"/>
              <a:gd name="connsiteX2" fmla="*/ 5165678 w 5165678"/>
              <a:gd name="connsiteY2" fmla="*/ 846161 h 1194179"/>
              <a:gd name="connsiteX3" fmla="*/ 5165678 w 5165678"/>
              <a:gd name="connsiteY3" fmla="*/ 921224 h 1194179"/>
              <a:gd name="connsiteX4" fmla="*/ 2115403 w 5165678"/>
              <a:gd name="connsiteY4" fmla="*/ 1194179 h 1194179"/>
              <a:gd name="connsiteX5" fmla="*/ 0 w 5165678"/>
              <a:gd name="connsiteY5" fmla="*/ 252483 h 1194179"/>
              <a:gd name="connsiteX0" fmla="*/ 0 w 5165678"/>
              <a:gd name="connsiteY0" fmla="*/ 341194 h 1282890"/>
              <a:gd name="connsiteX1" fmla="*/ 3084394 w 5165678"/>
              <a:gd name="connsiteY1" fmla="*/ 0 h 1282890"/>
              <a:gd name="connsiteX2" fmla="*/ 5165678 w 5165678"/>
              <a:gd name="connsiteY2" fmla="*/ 934872 h 1282890"/>
              <a:gd name="connsiteX3" fmla="*/ 5165678 w 5165678"/>
              <a:gd name="connsiteY3" fmla="*/ 1009935 h 1282890"/>
              <a:gd name="connsiteX4" fmla="*/ 2115403 w 5165678"/>
              <a:gd name="connsiteY4" fmla="*/ 1282890 h 1282890"/>
              <a:gd name="connsiteX5" fmla="*/ 0 w 5165678"/>
              <a:gd name="connsiteY5" fmla="*/ 341194 h 1282890"/>
              <a:gd name="connsiteX0" fmla="*/ 0 w 5165678"/>
              <a:gd name="connsiteY0" fmla="*/ 464023 h 1405719"/>
              <a:gd name="connsiteX1" fmla="*/ 3084394 w 5165678"/>
              <a:gd name="connsiteY1" fmla="*/ 0 h 1405719"/>
              <a:gd name="connsiteX2" fmla="*/ 5165678 w 5165678"/>
              <a:gd name="connsiteY2" fmla="*/ 1057701 h 1405719"/>
              <a:gd name="connsiteX3" fmla="*/ 5165678 w 5165678"/>
              <a:gd name="connsiteY3" fmla="*/ 1132764 h 1405719"/>
              <a:gd name="connsiteX4" fmla="*/ 2115403 w 5165678"/>
              <a:gd name="connsiteY4" fmla="*/ 1405719 h 1405719"/>
              <a:gd name="connsiteX5" fmla="*/ 0 w 5165678"/>
              <a:gd name="connsiteY5" fmla="*/ 464023 h 1405719"/>
              <a:gd name="connsiteX0" fmla="*/ 0 w 5165678"/>
              <a:gd name="connsiteY0" fmla="*/ 279778 h 1221474"/>
              <a:gd name="connsiteX1" fmla="*/ 2982036 w 5165678"/>
              <a:gd name="connsiteY1" fmla="*/ 0 h 1221474"/>
              <a:gd name="connsiteX2" fmla="*/ 5165678 w 5165678"/>
              <a:gd name="connsiteY2" fmla="*/ 873456 h 1221474"/>
              <a:gd name="connsiteX3" fmla="*/ 5165678 w 5165678"/>
              <a:gd name="connsiteY3" fmla="*/ 948519 h 1221474"/>
              <a:gd name="connsiteX4" fmla="*/ 2115403 w 5165678"/>
              <a:gd name="connsiteY4" fmla="*/ 1221474 h 1221474"/>
              <a:gd name="connsiteX5" fmla="*/ 0 w 5165678"/>
              <a:gd name="connsiteY5" fmla="*/ 279778 h 122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5678" h="1221474">
                <a:moveTo>
                  <a:pt x="0" y="279778"/>
                </a:moveTo>
                <a:lnTo>
                  <a:pt x="2982036" y="0"/>
                </a:lnTo>
                <a:lnTo>
                  <a:pt x="5165678" y="873456"/>
                </a:lnTo>
                <a:lnTo>
                  <a:pt x="5165678" y="948519"/>
                </a:lnTo>
                <a:lnTo>
                  <a:pt x="2115403" y="1221474"/>
                </a:lnTo>
                <a:lnTo>
                  <a:pt x="0" y="279778"/>
                </a:lnTo>
                <a:close/>
              </a:path>
            </a:pathLst>
          </a:cu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6631" name="AutoShape 33"/>
          <p:cNvCxnSpPr>
            <a:cxnSpLocks noChangeShapeType="1"/>
          </p:cNvCxnSpPr>
          <p:nvPr/>
        </p:nvCxnSpPr>
        <p:spPr bwMode="auto">
          <a:xfrm rot="10800000">
            <a:off x="2971800" y="1371600"/>
            <a:ext cx="5791200" cy="228600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6632" name="AutoShape 30"/>
          <p:cNvCxnSpPr>
            <a:cxnSpLocks noChangeShapeType="1"/>
          </p:cNvCxnSpPr>
          <p:nvPr/>
        </p:nvCxnSpPr>
        <p:spPr bwMode="auto">
          <a:xfrm rot="480000" flipH="1" flipV="1">
            <a:off x="1287463" y="1406525"/>
            <a:ext cx="533400" cy="1571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633" name="AutoShape 29"/>
          <p:cNvCxnSpPr>
            <a:cxnSpLocks noChangeShapeType="1"/>
            <a:stCxn id="42" idx="2"/>
          </p:cNvCxnSpPr>
          <p:nvPr/>
        </p:nvCxnSpPr>
        <p:spPr bwMode="auto">
          <a:xfrm flipH="1" flipV="1">
            <a:off x="7924800" y="4343400"/>
            <a:ext cx="901700" cy="3841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7421" name="Text Box 24"/>
          <p:cNvSpPr txBox="1">
            <a:spLocks noChangeArrowheads="1"/>
          </p:cNvSpPr>
          <p:nvPr/>
        </p:nvSpPr>
        <p:spPr bwMode="auto">
          <a:xfrm>
            <a:off x="1757363" y="3155950"/>
            <a:ext cx="1309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rgbClr val="000000"/>
                </a:solidFill>
                <a:latin typeface="Calibri" panose="020F0502020204030204" pitchFamily="34" charset="0"/>
                <a:cs typeface="Times New Roman" panose="02020603050405020304" pitchFamily="18" charset="0"/>
              </a:rPr>
              <a:t>12 Feet</a:t>
            </a:r>
            <a:endParaRPr lang="en-US" altLang="en-US" sz="2800">
              <a:solidFill>
                <a:srgbClr val="000000"/>
              </a:solidFill>
            </a:endParaRPr>
          </a:p>
        </p:txBody>
      </p:sp>
      <p:cxnSp>
        <p:nvCxnSpPr>
          <p:cNvPr id="26635" name="AutoShape 23"/>
          <p:cNvCxnSpPr>
            <a:cxnSpLocks noChangeShapeType="1"/>
          </p:cNvCxnSpPr>
          <p:nvPr/>
        </p:nvCxnSpPr>
        <p:spPr bwMode="auto">
          <a:xfrm rot="840000" flipH="1" flipV="1">
            <a:off x="3560763" y="2462213"/>
            <a:ext cx="573087" cy="920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636" name="AutoShape 22"/>
          <p:cNvCxnSpPr>
            <a:cxnSpLocks noChangeShapeType="1"/>
          </p:cNvCxnSpPr>
          <p:nvPr/>
        </p:nvCxnSpPr>
        <p:spPr bwMode="auto">
          <a:xfrm flipH="1" flipV="1">
            <a:off x="2133600" y="2774950"/>
            <a:ext cx="6416675" cy="3114675"/>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17424" name="Text Box 16"/>
          <p:cNvSpPr txBox="1">
            <a:spLocks noChangeArrowheads="1"/>
          </p:cNvSpPr>
          <p:nvPr/>
        </p:nvSpPr>
        <p:spPr bwMode="auto">
          <a:xfrm>
            <a:off x="5094288" y="4997450"/>
            <a:ext cx="13827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3200" b="1">
                <a:solidFill>
                  <a:srgbClr val="000000"/>
                </a:solidFill>
                <a:latin typeface="Calibri" panose="020F0502020204030204" pitchFamily="34" charset="0"/>
                <a:cs typeface="Times New Roman" panose="02020603050405020304" pitchFamily="18" charset="0"/>
              </a:rPr>
              <a:t>LOOK</a:t>
            </a:r>
            <a:endParaRPr lang="en-US" altLang="en-US" sz="3200">
              <a:solidFill>
                <a:srgbClr val="000000"/>
              </a:solidFill>
            </a:endParaRPr>
          </a:p>
        </p:txBody>
      </p:sp>
      <p:sp>
        <p:nvSpPr>
          <p:cNvPr id="17425" name="Text Box 15"/>
          <p:cNvSpPr txBox="1">
            <a:spLocks noChangeArrowheads="1"/>
          </p:cNvSpPr>
          <p:nvPr/>
        </p:nvSpPr>
        <p:spPr bwMode="auto">
          <a:xfrm>
            <a:off x="3736975" y="5518150"/>
            <a:ext cx="13922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3200" b="1">
                <a:solidFill>
                  <a:srgbClr val="000000"/>
                </a:solidFill>
                <a:latin typeface="Calibri" panose="020F0502020204030204" pitchFamily="34" charset="0"/>
                <a:cs typeface="Times New Roman" panose="02020603050405020304" pitchFamily="18" charset="0"/>
              </a:rPr>
              <a:t>WALK</a:t>
            </a:r>
            <a:endParaRPr lang="en-US" altLang="en-US" sz="3200">
              <a:solidFill>
                <a:srgbClr val="000000"/>
              </a:solidFill>
            </a:endParaRPr>
          </a:p>
        </p:txBody>
      </p:sp>
      <p:pic>
        <p:nvPicPr>
          <p:cNvPr id="17426" name="Picture 1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340100" y="5594350"/>
            <a:ext cx="400050" cy="4333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7427" name="AutoShape 12"/>
          <p:cNvCxnSpPr>
            <a:cxnSpLocks noChangeShapeType="1"/>
          </p:cNvCxnSpPr>
          <p:nvPr/>
        </p:nvCxnSpPr>
        <p:spPr bwMode="auto">
          <a:xfrm rot="11700000" flipH="1">
            <a:off x="1371600" y="3113088"/>
            <a:ext cx="2652713" cy="1046162"/>
          </a:xfrm>
          <a:prstGeom prst="straightConnector1">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17428" name="Picture 11"/>
          <p:cNvPicPr>
            <a:picLocks noChangeAspect="1" noChangeArrowheads="1"/>
          </p:cNvPicPr>
          <p:nvPr/>
        </p:nvPicPr>
        <p:blipFill>
          <a:blip r:embed="rId4" cstate="print">
            <a:lum contrast="14000"/>
            <a:extLst>
              <a:ext uri="{28A0092B-C50C-407E-A947-70E740481C1C}">
                <a14:useLocalDpi xmlns:a14="http://schemas.microsoft.com/office/drawing/2010/main" val="0"/>
              </a:ext>
            </a:extLst>
          </a:blip>
          <a:srcRect r="19379"/>
          <a:stretch>
            <a:fillRect/>
          </a:stretch>
        </p:blipFill>
        <p:spPr bwMode="auto">
          <a:xfrm rot="-1260000">
            <a:off x="2098675" y="3683000"/>
            <a:ext cx="6858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10"/>
          <p:cNvSpPr txBox="1">
            <a:spLocks noChangeArrowheads="1"/>
          </p:cNvSpPr>
          <p:nvPr/>
        </p:nvSpPr>
        <p:spPr bwMode="auto">
          <a:xfrm>
            <a:off x="6343650" y="4479925"/>
            <a:ext cx="13477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3200" b="1">
                <a:solidFill>
                  <a:srgbClr val="000000"/>
                </a:solidFill>
                <a:latin typeface="Calibri" panose="020F0502020204030204" pitchFamily="34" charset="0"/>
                <a:cs typeface="Times New Roman" panose="02020603050405020304" pitchFamily="18" charset="0"/>
              </a:rPr>
              <a:t>LOOK</a:t>
            </a:r>
            <a:endParaRPr lang="en-US" altLang="en-US" sz="3200">
              <a:solidFill>
                <a:srgbClr val="000000"/>
              </a:solidFill>
            </a:endParaRPr>
          </a:p>
        </p:txBody>
      </p:sp>
      <p:pic>
        <p:nvPicPr>
          <p:cNvPr id="17430" name="Picture 9"/>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703763" y="5084763"/>
            <a:ext cx="401637" cy="433387"/>
          </a:xfrm>
          <a:prstGeom prst="rect">
            <a:avLst/>
          </a:prstGeom>
          <a:solidFill>
            <a:srgbClr val="FFFFFF"/>
          </a:solidFill>
          <a:ln w="12700">
            <a:solidFill>
              <a:srgbClr val="000000"/>
            </a:solidFill>
            <a:miter lim="800000"/>
            <a:headEnd/>
            <a:tailEnd/>
          </a:ln>
        </p:spPr>
      </p:pic>
      <p:sp>
        <p:nvSpPr>
          <p:cNvPr id="17431" name="Text Box 8"/>
          <p:cNvSpPr txBox="1">
            <a:spLocks noChangeArrowheads="1"/>
          </p:cNvSpPr>
          <p:nvPr/>
        </p:nvSpPr>
        <p:spPr bwMode="auto">
          <a:xfrm>
            <a:off x="3198813" y="3862388"/>
            <a:ext cx="167798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b="1" i="1">
                <a:solidFill>
                  <a:srgbClr val="EA0000"/>
                </a:solidFill>
                <a:latin typeface="Calibri" panose="020F0502020204030204" pitchFamily="34" charset="0"/>
                <a:cs typeface="Times New Roman" panose="02020603050405020304" pitchFamily="18" charset="0"/>
              </a:rPr>
              <a:t>Danger Zone</a:t>
            </a:r>
            <a:endParaRPr lang="en-US" altLang="en-US" sz="3200" i="1"/>
          </a:p>
        </p:txBody>
      </p:sp>
      <p:pic>
        <p:nvPicPr>
          <p:cNvPr id="26645" name="Picture 7"/>
          <p:cNvPicPr>
            <a:picLocks noChangeAspect="1" noChangeArrowheads="1"/>
          </p:cNvPicPr>
          <p:nvPr/>
        </p:nvPicPr>
        <p:blipFill>
          <a:blip r:embed="rId6" cstate="print">
            <a:lum contrast="20000"/>
            <a:extLst>
              <a:ext uri="{28A0092B-C50C-407E-A947-70E740481C1C}">
                <a14:useLocalDpi xmlns:a14="http://schemas.microsoft.com/office/drawing/2010/main" val="0"/>
              </a:ext>
            </a:extLst>
          </a:blip>
          <a:srcRect/>
          <a:stretch>
            <a:fillRect/>
          </a:stretch>
        </p:blipFill>
        <p:spPr bwMode="auto">
          <a:xfrm>
            <a:off x="4227513" y="1911350"/>
            <a:ext cx="3849687"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6"/>
          <p:cNvPicPr>
            <a:picLocks noChangeAspect="1" noChangeArrowheads="1"/>
          </p:cNvPicPr>
          <p:nvPr/>
        </p:nvPicPr>
        <p:blipFill>
          <a:blip r:embed="rId7">
            <a:lum contrast="-8000"/>
            <a:extLst>
              <a:ext uri="{28A0092B-C50C-407E-A947-70E740481C1C}">
                <a14:useLocalDpi xmlns:a14="http://schemas.microsoft.com/office/drawing/2010/main" val="0"/>
              </a:ext>
            </a:extLst>
          </a:blip>
          <a:srcRect l="32353" t="5286" r="29411"/>
          <a:stretch>
            <a:fillRect/>
          </a:stretch>
        </p:blipFill>
        <p:spPr bwMode="auto">
          <a:xfrm rot="-120000">
            <a:off x="5546725" y="2536825"/>
            <a:ext cx="333375" cy="161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34" name="AutoShape 5"/>
          <p:cNvSpPr>
            <a:spLocks noChangeArrowheads="1"/>
          </p:cNvSpPr>
          <p:nvPr/>
        </p:nvSpPr>
        <p:spPr bwMode="auto">
          <a:xfrm rot="20520000" flipH="1">
            <a:off x="3068638" y="4805363"/>
            <a:ext cx="2732087" cy="3349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20000"/>
          </a:solidFill>
          <a:ln w="12700">
            <a:solidFill>
              <a:srgbClr val="000000"/>
            </a:solidFill>
            <a:miter lim="800000"/>
            <a:headEnd/>
            <a:tailEnd/>
          </a:ln>
        </p:spPr>
        <p:txBody>
          <a:bodyPr/>
          <a:lstStyle/>
          <a:p>
            <a:endParaRPr lang="en-US"/>
          </a:p>
        </p:txBody>
      </p:sp>
      <p:pic>
        <p:nvPicPr>
          <p:cNvPr id="26648" name="Picture 4"/>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5948363" y="4527550"/>
            <a:ext cx="401637" cy="433388"/>
          </a:xfrm>
          <a:prstGeom prst="rect">
            <a:avLst/>
          </a:prstGeom>
          <a:solidFill>
            <a:srgbClr val="FFFFFF"/>
          </a:solidFill>
          <a:ln w="12700">
            <a:solidFill>
              <a:srgbClr val="000000"/>
            </a:solidFill>
            <a:miter lim="800000"/>
            <a:headEnd/>
            <a:tailEnd/>
          </a:ln>
        </p:spPr>
      </p:pic>
      <p:sp>
        <p:nvSpPr>
          <p:cNvPr id="17436" name="Text Box 3"/>
          <p:cNvSpPr txBox="1">
            <a:spLocks noChangeArrowheads="1"/>
          </p:cNvSpPr>
          <p:nvPr/>
        </p:nvSpPr>
        <p:spPr bwMode="auto">
          <a:xfrm>
            <a:off x="698500" y="1509713"/>
            <a:ext cx="33401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b="1">
                <a:solidFill>
                  <a:srgbClr val="000000"/>
                </a:solidFill>
                <a:latin typeface="Calibri" panose="020F0502020204030204" pitchFamily="34" charset="0"/>
                <a:cs typeface="Times New Roman" panose="02020603050405020304" pitchFamily="18" charset="0"/>
              </a:rPr>
              <a:t>A blowing bus horn means danger. </a:t>
            </a:r>
          </a:p>
          <a:p>
            <a:pPr algn="ctr" eaLnBrk="1" hangingPunct="1">
              <a:spcBef>
                <a:spcPct val="0"/>
              </a:spcBef>
              <a:buClrTx/>
              <a:buSzTx/>
              <a:buFontTx/>
              <a:buNone/>
            </a:pPr>
            <a:r>
              <a:rPr lang="en-US" altLang="en-US" sz="2800" b="1">
                <a:solidFill>
                  <a:srgbClr val="000000"/>
                </a:solidFill>
                <a:latin typeface="Calibri" panose="020F0502020204030204" pitchFamily="34" charset="0"/>
                <a:cs typeface="Times New Roman" panose="02020603050405020304" pitchFamily="18" charset="0"/>
              </a:rPr>
              <a:t>Look &amp; find safety.</a:t>
            </a:r>
            <a:endParaRPr lang="en-US" altLang="en-US" sz="2800">
              <a:solidFill>
                <a:srgbClr val="000000"/>
              </a:solidFill>
            </a:endParaRPr>
          </a:p>
        </p:txBody>
      </p:sp>
      <p:pic>
        <p:nvPicPr>
          <p:cNvPr id="17437" name="Picture 2"/>
          <p:cNvPicPr>
            <a:picLocks noChangeAspect="1" noChangeArrowheads="1"/>
          </p:cNvPicPr>
          <p:nvPr/>
        </p:nvPicPr>
        <p:blipFill>
          <a:blip r:embed="rId9" cstate="print">
            <a:lum bright="40000" contrast="-40000"/>
            <a:extLst>
              <a:ext uri="{28A0092B-C50C-407E-A947-70E740481C1C}">
                <a14:useLocalDpi xmlns:a14="http://schemas.microsoft.com/office/drawing/2010/main" val="0"/>
              </a:ext>
            </a:extLst>
          </a:blip>
          <a:srcRect t="2545" r="53084" b="65459"/>
          <a:stretch>
            <a:fillRect/>
          </a:stretch>
        </p:blipFill>
        <p:spPr bwMode="auto">
          <a:xfrm>
            <a:off x="7086600" y="2543175"/>
            <a:ext cx="311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51" name="AutoShape 22"/>
          <p:cNvCxnSpPr>
            <a:cxnSpLocks noChangeShapeType="1"/>
          </p:cNvCxnSpPr>
          <p:nvPr/>
        </p:nvCxnSpPr>
        <p:spPr bwMode="auto">
          <a:xfrm flipH="1" flipV="1">
            <a:off x="304800" y="1828800"/>
            <a:ext cx="914400" cy="45720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2000"/>
                                  </p:stCondLst>
                                  <p:childTnLst>
                                    <p:animEffect transition="out" filter="fade">
                                      <p:cBhvr>
                                        <p:cTn id="6" dur="2000"/>
                                        <p:tgtEl>
                                          <p:spTgt spid="17433"/>
                                        </p:tgtEl>
                                      </p:cBhvr>
                                    </p:animEffect>
                                    <p:set>
                                      <p:cBhvr>
                                        <p:cTn id="7" dur="1" fill="hold">
                                          <p:stCondLst>
                                            <p:cond delay="1999"/>
                                          </p:stCondLst>
                                        </p:cTn>
                                        <p:tgtEl>
                                          <p:spTgt spid="1743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7430"/>
                                        </p:tgtEl>
                                        <p:attrNameLst>
                                          <p:attrName>style.visibility</p:attrName>
                                        </p:attrNameLst>
                                      </p:cBhvr>
                                      <p:to>
                                        <p:strVal val="visible"/>
                                      </p:to>
                                    </p:set>
                                    <p:anim calcmode="lin" valueType="num">
                                      <p:cBhvr>
                                        <p:cTn id="12" dur="500" fill="hold"/>
                                        <p:tgtEl>
                                          <p:spTgt spid="17430"/>
                                        </p:tgtEl>
                                        <p:attrNameLst>
                                          <p:attrName>ppt_w</p:attrName>
                                        </p:attrNameLst>
                                      </p:cBhvr>
                                      <p:tavLst>
                                        <p:tav tm="0">
                                          <p:val>
                                            <p:fltVal val="0"/>
                                          </p:val>
                                        </p:tav>
                                        <p:tav tm="100000">
                                          <p:val>
                                            <p:strVal val="#ppt_w"/>
                                          </p:val>
                                        </p:tav>
                                      </p:tavLst>
                                    </p:anim>
                                    <p:anim calcmode="lin" valueType="num">
                                      <p:cBhvr>
                                        <p:cTn id="13" dur="500" fill="hold"/>
                                        <p:tgtEl>
                                          <p:spTgt spid="17430"/>
                                        </p:tgtEl>
                                        <p:attrNameLst>
                                          <p:attrName>ppt_h</p:attrName>
                                        </p:attrNameLst>
                                      </p:cBhvr>
                                      <p:tavLst>
                                        <p:tav tm="0">
                                          <p:val>
                                            <p:fltVal val="0"/>
                                          </p:val>
                                        </p:tav>
                                        <p:tav tm="100000">
                                          <p:val>
                                            <p:strVal val="#ppt_h"/>
                                          </p:val>
                                        </p:tav>
                                      </p:tavLst>
                                    </p:anim>
                                    <p:animEffect transition="in" filter="fade">
                                      <p:cBhvr>
                                        <p:cTn id="14" dur="500"/>
                                        <p:tgtEl>
                                          <p:spTgt spid="1743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424"/>
                                        </p:tgtEl>
                                        <p:attrNameLst>
                                          <p:attrName>style.visibility</p:attrName>
                                        </p:attrNameLst>
                                      </p:cBhvr>
                                      <p:to>
                                        <p:strVal val="visible"/>
                                      </p:to>
                                    </p:set>
                                    <p:anim calcmode="lin" valueType="num">
                                      <p:cBhvr>
                                        <p:cTn id="17" dur="500" fill="hold"/>
                                        <p:tgtEl>
                                          <p:spTgt spid="17424"/>
                                        </p:tgtEl>
                                        <p:attrNameLst>
                                          <p:attrName>ppt_w</p:attrName>
                                        </p:attrNameLst>
                                      </p:cBhvr>
                                      <p:tavLst>
                                        <p:tav tm="0">
                                          <p:val>
                                            <p:fltVal val="0"/>
                                          </p:val>
                                        </p:tav>
                                        <p:tav tm="100000">
                                          <p:val>
                                            <p:strVal val="#ppt_w"/>
                                          </p:val>
                                        </p:tav>
                                      </p:tavLst>
                                    </p:anim>
                                    <p:anim calcmode="lin" valueType="num">
                                      <p:cBhvr>
                                        <p:cTn id="18" dur="500" fill="hold"/>
                                        <p:tgtEl>
                                          <p:spTgt spid="17424"/>
                                        </p:tgtEl>
                                        <p:attrNameLst>
                                          <p:attrName>ppt_h</p:attrName>
                                        </p:attrNameLst>
                                      </p:cBhvr>
                                      <p:tavLst>
                                        <p:tav tm="0">
                                          <p:val>
                                            <p:fltVal val="0"/>
                                          </p:val>
                                        </p:tav>
                                        <p:tav tm="100000">
                                          <p:val>
                                            <p:strVal val="#ppt_h"/>
                                          </p:val>
                                        </p:tav>
                                      </p:tavLst>
                                    </p:anim>
                                    <p:animEffect transition="in" filter="fade">
                                      <p:cBhvr>
                                        <p:cTn id="19" dur="500"/>
                                        <p:tgtEl>
                                          <p:spTgt spid="17424"/>
                                        </p:tgtEl>
                                      </p:cBhvr>
                                    </p:animEffect>
                                  </p:childTnLst>
                                </p:cTn>
                              </p:par>
                              <p:par>
                                <p:cTn id="20" presetID="22" presetClass="entr" presetSubtype="2" fill="hold" grpId="0" nodeType="withEffect">
                                  <p:stCondLst>
                                    <p:cond delay="3000"/>
                                  </p:stCondLst>
                                  <p:childTnLst>
                                    <p:set>
                                      <p:cBhvr>
                                        <p:cTn id="21" dur="1" fill="hold">
                                          <p:stCondLst>
                                            <p:cond delay="0"/>
                                          </p:stCondLst>
                                        </p:cTn>
                                        <p:tgtEl>
                                          <p:spTgt spid="17434"/>
                                        </p:tgtEl>
                                        <p:attrNameLst>
                                          <p:attrName>style.visibility</p:attrName>
                                        </p:attrNameLst>
                                      </p:cBhvr>
                                      <p:to>
                                        <p:strVal val="visible"/>
                                      </p:to>
                                    </p:set>
                                    <p:animEffect transition="in" filter="wipe(right)">
                                      <p:cBhvr>
                                        <p:cTn id="22" dur="5000"/>
                                        <p:tgtEl>
                                          <p:spTgt spid="17434"/>
                                        </p:tgtEl>
                                      </p:cBhvr>
                                    </p:animEffect>
                                  </p:childTnLst>
                                </p:cTn>
                              </p:par>
                              <p:par>
                                <p:cTn id="23" presetID="26" presetClass="emph" presetSubtype="0" repeatCount="2000" fill="hold" nodeType="withEffect">
                                  <p:stCondLst>
                                    <p:cond delay="5000"/>
                                  </p:stCondLst>
                                  <p:childTnLst>
                                    <p:animEffect transition="out" filter="fade">
                                      <p:cBhvr>
                                        <p:cTn id="24" dur="500" tmFilter="0, 0; .2, .5; .8, .5; 1, 0"/>
                                        <p:tgtEl>
                                          <p:spTgt spid="17437"/>
                                        </p:tgtEl>
                                      </p:cBhvr>
                                    </p:animEffect>
                                    <p:animScale>
                                      <p:cBhvr>
                                        <p:cTn id="25" dur="250" autoRev="1" fill="hold"/>
                                        <p:tgtEl>
                                          <p:spTgt spid="17437"/>
                                        </p:tgtEl>
                                      </p:cBhvr>
                                      <p:by x="105000" y="105000"/>
                                    </p:animScale>
                                  </p:childTnLst>
                                </p:cTn>
                              </p:par>
                              <p:par>
                                <p:cTn id="26" presetID="53" presetClass="entr" presetSubtype="0" fill="hold" nodeType="withEffect">
                                  <p:stCondLst>
                                    <p:cond delay="2500"/>
                                  </p:stCondLst>
                                  <p:childTnLst>
                                    <p:set>
                                      <p:cBhvr>
                                        <p:cTn id="27" dur="1" fill="hold">
                                          <p:stCondLst>
                                            <p:cond delay="0"/>
                                          </p:stCondLst>
                                        </p:cTn>
                                        <p:tgtEl>
                                          <p:spTgt spid="17426"/>
                                        </p:tgtEl>
                                        <p:attrNameLst>
                                          <p:attrName>style.visibility</p:attrName>
                                        </p:attrNameLst>
                                      </p:cBhvr>
                                      <p:to>
                                        <p:strVal val="visible"/>
                                      </p:to>
                                    </p:set>
                                    <p:anim calcmode="lin" valueType="num">
                                      <p:cBhvr>
                                        <p:cTn id="28" dur="500" fill="hold"/>
                                        <p:tgtEl>
                                          <p:spTgt spid="17426"/>
                                        </p:tgtEl>
                                        <p:attrNameLst>
                                          <p:attrName>ppt_w</p:attrName>
                                        </p:attrNameLst>
                                      </p:cBhvr>
                                      <p:tavLst>
                                        <p:tav tm="0">
                                          <p:val>
                                            <p:fltVal val="0"/>
                                          </p:val>
                                        </p:tav>
                                        <p:tav tm="100000">
                                          <p:val>
                                            <p:strVal val="#ppt_w"/>
                                          </p:val>
                                        </p:tav>
                                      </p:tavLst>
                                    </p:anim>
                                    <p:anim calcmode="lin" valueType="num">
                                      <p:cBhvr>
                                        <p:cTn id="29" dur="500" fill="hold"/>
                                        <p:tgtEl>
                                          <p:spTgt spid="17426"/>
                                        </p:tgtEl>
                                        <p:attrNameLst>
                                          <p:attrName>ppt_h</p:attrName>
                                        </p:attrNameLst>
                                      </p:cBhvr>
                                      <p:tavLst>
                                        <p:tav tm="0">
                                          <p:val>
                                            <p:fltVal val="0"/>
                                          </p:val>
                                        </p:tav>
                                        <p:tav tm="100000">
                                          <p:val>
                                            <p:strVal val="#ppt_h"/>
                                          </p:val>
                                        </p:tav>
                                      </p:tavLst>
                                    </p:anim>
                                    <p:animEffect transition="in" filter="fade">
                                      <p:cBhvr>
                                        <p:cTn id="30" dur="500"/>
                                        <p:tgtEl>
                                          <p:spTgt spid="17426"/>
                                        </p:tgtEl>
                                      </p:cBhvr>
                                    </p:animEffect>
                                  </p:childTnLst>
                                </p:cTn>
                              </p:par>
                              <p:par>
                                <p:cTn id="31" presetID="53" presetClass="entr" presetSubtype="0" fill="hold" grpId="0" nodeType="withEffect">
                                  <p:stCondLst>
                                    <p:cond delay="2500"/>
                                  </p:stCondLst>
                                  <p:childTnLst>
                                    <p:set>
                                      <p:cBhvr>
                                        <p:cTn id="32" dur="1" fill="hold">
                                          <p:stCondLst>
                                            <p:cond delay="0"/>
                                          </p:stCondLst>
                                        </p:cTn>
                                        <p:tgtEl>
                                          <p:spTgt spid="17425"/>
                                        </p:tgtEl>
                                        <p:attrNameLst>
                                          <p:attrName>style.visibility</p:attrName>
                                        </p:attrNameLst>
                                      </p:cBhvr>
                                      <p:to>
                                        <p:strVal val="visible"/>
                                      </p:to>
                                    </p:set>
                                    <p:anim calcmode="lin" valueType="num">
                                      <p:cBhvr>
                                        <p:cTn id="33" dur="500" fill="hold"/>
                                        <p:tgtEl>
                                          <p:spTgt spid="17425"/>
                                        </p:tgtEl>
                                        <p:attrNameLst>
                                          <p:attrName>ppt_w</p:attrName>
                                        </p:attrNameLst>
                                      </p:cBhvr>
                                      <p:tavLst>
                                        <p:tav tm="0">
                                          <p:val>
                                            <p:fltVal val="0"/>
                                          </p:val>
                                        </p:tav>
                                        <p:tav tm="100000">
                                          <p:val>
                                            <p:strVal val="#ppt_w"/>
                                          </p:val>
                                        </p:tav>
                                      </p:tavLst>
                                    </p:anim>
                                    <p:anim calcmode="lin" valueType="num">
                                      <p:cBhvr>
                                        <p:cTn id="34" dur="500" fill="hold"/>
                                        <p:tgtEl>
                                          <p:spTgt spid="17425"/>
                                        </p:tgtEl>
                                        <p:attrNameLst>
                                          <p:attrName>ppt_h</p:attrName>
                                        </p:attrNameLst>
                                      </p:cBhvr>
                                      <p:tavLst>
                                        <p:tav tm="0">
                                          <p:val>
                                            <p:fltVal val="0"/>
                                          </p:val>
                                        </p:tav>
                                        <p:tav tm="100000">
                                          <p:val>
                                            <p:strVal val="#ppt_h"/>
                                          </p:val>
                                        </p:tav>
                                      </p:tavLst>
                                    </p:anim>
                                    <p:animEffect transition="in" filter="fade">
                                      <p:cBhvr>
                                        <p:cTn id="35" dur="500"/>
                                        <p:tgtEl>
                                          <p:spTgt spid="17425"/>
                                        </p:tgtEl>
                                      </p:cBhvr>
                                    </p:animEffect>
                                  </p:childTnLst>
                                </p:cTn>
                              </p:par>
                              <p:par>
                                <p:cTn id="36" presetID="26" presetClass="emph" presetSubtype="0" repeatCount="2000" fill="hold" grpId="0" nodeType="withEffect">
                                  <p:stCondLst>
                                    <p:cond delay="7000"/>
                                  </p:stCondLst>
                                  <p:childTnLst>
                                    <p:animEffect transition="out" filter="fade">
                                      <p:cBhvr>
                                        <p:cTn id="37" dur="500" tmFilter="0, 0; .2, .5; .8, .5; 1, 0"/>
                                        <p:tgtEl>
                                          <p:spTgt spid="17431"/>
                                        </p:tgtEl>
                                      </p:cBhvr>
                                    </p:animEffect>
                                    <p:animScale>
                                      <p:cBhvr>
                                        <p:cTn id="38" dur="250" autoRev="1" fill="hold"/>
                                        <p:tgtEl>
                                          <p:spTgt spid="17431"/>
                                        </p:tgtEl>
                                      </p:cBhvr>
                                      <p:by x="105000" y="105000"/>
                                    </p:animScale>
                                  </p:childTnLst>
                                </p:cTn>
                              </p:par>
                              <p:par>
                                <p:cTn id="39" presetID="10" presetClass="entr" presetSubtype="0" fill="hold" nodeType="withEffect">
                                  <p:stCondLst>
                                    <p:cond delay="8500"/>
                                  </p:stCondLst>
                                  <p:childTnLst>
                                    <p:set>
                                      <p:cBhvr>
                                        <p:cTn id="40" dur="1" fill="hold">
                                          <p:stCondLst>
                                            <p:cond delay="0"/>
                                          </p:stCondLst>
                                        </p:cTn>
                                        <p:tgtEl>
                                          <p:spTgt spid="17428"/>
                                        </p:tgtEl>
                                        <p:attrNameLst>
                                          <p:attrName>style.visibility</p:attrName>
                                        </p:attrNameLst>
                                      </p:cBhvr>
                                      <p:to>
                                        <p:strVal val="visible"/>
                                      </p:to>
                                    </p:set>
                                    <p:animEffect transition="in" filter="fade">
                                      <p:cBhvr>
                                        <p:cTn id="41" dur="2000"/>
                                        <p:tgtEl>
                                          <p:spTgt spid="17428"/>
                                        </p:tgtEl>
                                      </p:cBhvr>
                                    </p:animEffect>
                                  </p:childTnLst>
                                </p:cTn>
                              </p:par>
                              <p:par>
                                <p:cTn id="42" presetID="26" presetClass="emph" presetSubtype="0" repeatCount="2000" fill="hold" grpId="0" nodeType="withEffect">
                                  <p:stCondLst>
                                    <p:cond delay="9500"/>
                                  </p:stCondLst>
                                  <p:childTnLst>
                                    <p:animEffect transition="out" filter="fade">
                                      <p:cBhvr>
                                        <p:cTn id="43" dur="500" tmFilter="0, 0; .2, .5; .8, .5; 1, 0"/>
                                        <p:tgtEl>
                                          <p:spTgt spid="17421"/>
                                        </p:tgtEl>
                                      </p:cBhvr>
                                    </p:animEffect>
                                    <p:animScale>
                                      <p:cBhvr>
                                        <p:cTn id="44" dur="250" autoRev="1" fill="hold"/>
                                        <p:tgtEl>
                                          <p:spTgt spid="17421"/>
                                        </p:tgtEl>
                                      </p:cBhvr>
                                      <p:by x="105000" y="105000"/>
                                    </p:animScale>
                                  </p:childTnLst>
                                </p:cTn>
                              </p:par>
                              <p:par>
                                <p:cTn id="45" presetID="26" presetClass="emph" presetSubtype="0" repeatCount="2000" fill="hold" nodeType="withEffect">
                                  <p:stCondLst>
                                    <p:cond delay="9500"/>
                                  </p:stCondLst>
                                  <p:childTnLst>
                                    <p:animEffect transition="out" filter="fade">
                                      <p:cBhvr>
                                        <p:cTn id="46" dur="500" tmFilter="0, 0; .2, .5; .8, .5; 1, 0"/>
                                        <p:tgtEl>
                                          <p:spTgt spid="17427"/>
                                        </p:tgtEl>
                                      </p:cBhvr>
                                    </p:animEffect>
                                    <p:animScale>
                                      <p:cBhvr>
                                        <p:cTn id="47" dur="250" autoRev="1" fill="hold"/>
                                        <p:tgtEl>
                                          <p:spTgt spid="17427"/>
                                        </p:tgtEl>
                                      </p:cBhvr>
                                      <p:by x="105000" y="105000"/>
                                    </p:animScale>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mph" presetSubtype="0" repeatCount="2000" fill="hold" grpId="0" nodeType="clickEffect">
                                  <p:stCondLst>
                                    <p:cond delay="0"/>
                                  </p:stCondLst>
                                  <p:childTnLst>
                                    <p:animEffect transition="out" filter="fade">
                                      <p:cBhvr>
                                        <p:cTn id="51" dur="500" tmFilter="0, 0; .2, .5; .8, .5; 1, 0"/>
                                        <p:tgtEl>
                                          <p:spTgt spid="17436"/>
                                        </p:tgtEl>
                                      </p:cBhvr>
                                    </p:animEffect>
                                    <p:animScale>
                                      <p:cBhvr>
                                        <p:cTn id="52" dur="250" autoRev="1" fill="hold"/>
                                        <p:tgtEl>
                                          <p:spTgt spid="174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4" grpId="0"/>
      <p:bldP spid="17425" grpId="0"/>
      <p:bldP spid="17431" grpId="0"/>
      <p:bldP spid="17434" grpId="0" animBg="1"/>
      <p:bldP spid="174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49"/>
          <p:cNvSpPr>
            <a:spLocks noChangeAspect="1" noChangeArrowheads="1" noTextEdit="1"/>
          </p:cNvSpPr>
          <p:nvPr/>
        </p:nvSpPr>
        <p:spPr bwMode="auto">
          <a:xfrm>
            <a:off x="304800" y="1371600"/>
            <a:ext cx="8610600" cy="4956175"/>
          </a:xfrm>
          <a:prstGeom prst="rect">
            <a:avLst/>
          </a:prstGeom>
          <a:solidFill>
            <a:schemeClr val="tx1"/>
          </a:solidFill>
          <a:ln w="28575">
            <a:solidFill>
              <a:schemeClr val="bg2">
                <a:lumMod val="75000"/>
              </a:schemeClr>
            </a:solidFill>
          </a:ln>
        </p:spPr>
        <p:txBody>
          <a:bodyPr/>
          <a:lstStyle/>
          <a:p>
            <a:pPr eaLnBrk="1" hangingPunct="1">
              <a:defRPr/>
            </a:pPr>
            <a:endParaRPr lang="en-US" dirty="0">
              <a:latin typeface="Arial" charset="0"/>
            </a:endParaRP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514B6816-7933-467B-B88A-FD91C27ED84B}" type="slidenum">
              <a:rPr lang="en-US" altLang="en-US" sz="1600">
                <a:solidFill>
                  <a:schemeClr val="tx2"/>
                </a:solidFill>
              </a:rPr>
              <a:pPr>
                <a:spcBef>
                  <a:spcPct val="0"/>
                </a:spcBef>
                <a:buClrTx/>
                <a:buSzTx/>
                <a:buFontTx/>
                <a:buNone/>
              </a:pPr>
              <a:t>12</a:t>
            </a:fld>
            <a:endParaRPr lang="en-US" altLang="en-US" sz="1600">
              <a:solidFill>
                <a:schemeClr val="tx2"/>
              </a:solidFill>
            </a:endParaRPr>
          </a:p>
        </p:txBody>
      </p:sp>
      <p:sp>
        <p:nvSpPr>
          <p:cNvPr id="2" name="Title 1"/>
          <p:cNvSpPr>
            <a:spLocks noGrp="1"/>
          </p:cNvSpPr>
          <p:nvPr>
            <p:ph type="title"/>
          </p:nvPr>
        </p:nvSpPr>
        <p:spPr>
          <a:xfrm>
            <a:off x="0" y="0"/>
            <a:ext cx="9144000" cy="1097280"/>
          </a:xfrm>
        </p:spPr>
        <p:txBody>
          <a:bodyPr>
            <a:noAutofit/>
          </a:bodyPr>
          <a:lstStyle/>
          <a:p>
            <a:pPr algn="ctr" eaLnBrk="1" fontAlgn="auto" hangingPunct="1">
              <a:spcAft>
                <a:spcPts val="0"/>
              </a:spcAft>
              <a:defRPr/>
            </a:pPr>
            <a:r>
              <a:rPr sz="4800" smtClean="0">
                <a:solidFill>
                  <a:srgbClr val="CC3300"/>
                </a:solidFill>
                <a:effectLst>
                  <a:outerShdw blurRad="38100" dist="38100" dir="2700000" algn="tl">
                    <a:srgbClr val="000000">
                      <a:alpha val="43137"/>
                    </a:srgbClr>
                  </a:outerShdw>
                </a:effectLst>
                <a:latin typeface="Comic Sans MS" pitchFamily="66" charset="0"/>
              </a:rPr>
              <a:t>Unloading to Across the Road</a:t>
            </a:r>
            <a:endParaRPr sz="4800">
              <a:solidFill>
                <a:srgbClr val="CC3300"/>
              </a:solidFill>
              <a:effectLst>
                <a:outerShdw blurRad="38100" dist="38100" dir="2700000" algn="tl">
                  <a:srgbClr val="000000">
                    <a:alpha val="43137"/>
                  </a:srgbClr>
                </a:outerShdw>
              </a:effectLst>
              <a:latin typeface="Comic Sans MS" pitchFamily="66" charset="0"/>
            </a:endParaRPr>
          </a:p>
        </p:txBody>
      </p:sp>
      <p:sp>
        <p:nvSpPr>
          <p:cNvPr id="28677" name="Rectangle 63"/>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9" name="Freeform 68"/>
          <p:cNvSpPr/>
          <p:nvPr/>
        </p:nvSpPr>
        <p:spPr bwMode="auto">
          <a:xfrm>
            <a:off x="304800" y="2057400"/>
            <a:ext cx="6096000" cy="3308350"/>
          </a:xfrm>
          <a:custGeom>
            <a:avLst/>
            <a:gdLst>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648047 h 2668772"/>
              <a:gd name="connsiteX5" fmla="*/ 2519916 w 4890977"/>
              <a:gd name="connsiteY5" fmla="*/ 2668772 h 2668772"/>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552986 h 2668772"/>
              <a:gd name="connsiteX5" fmla="*/ 2519916 w 4890977"/>
              <a:gd name="connsiteY5" fmla="*/ 2668772 h 2668772"/>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552986 h 2668772"/>
              <a:gd name="connsiteX5" fmla="*/ 2519916 w 4890977"/>
              <a:gd name="connsiteY5" fmla="*/ 2668772 h 2668772"/>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634467 h 2668772"/>
              <a:gd name="connsiteX5" fmla="*/ 2519916 w 4890977"/>
              <a:gd name="connsiteY5" fmla="*/ 2668772 h 2668772"/>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634467 h 2668772"/>
              <a:gd name="connsiteX5" fmla="*/ 2519916 w 4890977"/>
              <a:gd name="connsiteY5" fmla="*/ 2668772 h 2668772"/>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634467 h 2668772"/>
              <a:gd name="connsiteX5" fmla="*/ 2519916 w 4890977"/>
              <a:gd name="connsiteY5" fmla="*/ 2668772 h 2668772"/>
              <a:gd name="connsiteX0" fmla="*/ 2637611 w 5008672"/>
              <a:gd name="connsiteY0" fmla="*/ 2668772 h 2668772"/>
              <a:gd name="connsiteX1" fmla="*/ 5008672 w 5008672"/>
              <a:gd name="connsiteY1" fmla="*/ 1382233 h 2668772"/>
              <a:gd name="connsiteX2" fmla="*/ 1212849 w 5008672"/>
              <a:gd name="connsiteY2" fmla="*/ 0 h 2668772"/>
              <a:gd name="connsiteX3" fmla="*/ 0 w 5008672"/>
              <a:gd name="connsiteY3" fmla="*/ 445410 h 2668772"/>
              <a:gd name="connsiteX4" fmla="*/ 128328 w 5008672"/>
              <a:gd name="connsiteY4" fmla="*/ 1634467 h 2668772"/>
              <a:gd name="connsiteX5" fmla="*/ 2637611 w 5008672"/>
              <a:gd name="connsiteY5" fmla="*/ 2668772 h 2668772"/>
              <a:gd name="connsiteX0" fmla="*/ 2637611 w 5008672"/>
              <a:gd name="connsiteY0" fmla="*/ 2668772 h 2668772"/>
              <a:gd name="connsiteX1" fmla="*/ 5008672 w 5008672"/>
              <a:gd name="connsiteY1" fmla="*/ 1382233 h 2668772"/>
              <a:gd name="connsiteX2" fmla="*/ 1212849 w 5008672"/>
              <a:gd name="connsiteY2" fmla="*/ 0 h 2668772"/>
              <a:gd name="connsiteX3" fmla="*/ 0 w 5008672"/>
              <a:gd name="connsiteY3" fmla="*/ 445410 h 2668772"/>
              <a:gd name="connsiteX4" fmla="*/ 128328 w 5008672"/>
              <a:gd name="connsiteY4" fmla="*/ 1634467 h 2668772"/>
              <a:gd name="connsiteX5" fmla="*/ 2637611 w 5008672"/>
              <a:gd name="connsiteY5" fmla="*/ 2668772 h 2668772"/>
              <a:gd name="connsiteX0" fmla="*/ 2509283 w 4880344"/>
              <a:gd name="connsiteY0" fmla="*/ 2668772 h 2668772"/>
              <a:gd name="connsiteX1" fmla="*/ 4880344 w 4880344"/>
              <a:gd name="connsiteY1" fmla="*/ 1382233 h 2668772"/>
              <a:gd name="connsiteX2" fmla="*/ 1084521 w 4880344"/>
              <a:gd name="connsiteY2" fmla="*/ 0 h 2668772"/>
              <a:gd name="connsiteX3" fmla="*/ 7474 w 4880344"/>
              <a:gd name="connsiteY3" fmla="*/ 445410 h 2668772"/>
              <a:gd name="connsiteX4" fmla="*/ 0 w 4880344"/>
              <a:gd name="connsiteY4" fmla="*/ 1634467 h 2668772"/>
              <a:gd name="connsiteX5" fmla="*/ 2509283 w 4880344"/>
              <a:gd name="connsiteY5" fmla="*/ 2668772 h 2668772"/>
              <a:gd name="connsiteX0" fmla="*/ 2509283 w 4556219"/>
              <a:gd name="connsiteY0" fmla="*/ 2668772 h 2668772"/>
              <a:gd name="connsiteX1" fmla="*/ 4556219 w 4556219"/>
              <a:gd name="connsiteY1" fmla="*/ 1553683 h 2668772"/>
              <a:gd name="connsiteX2" fmla="*/ 1084521 w 4556219"/>
              <a:gd name="connsiteY2" fmla="*/ 0 h 2668772"/>
              <a:gd name="connsiteX3" fmla="*/ 7474 w 4556219"/>
              <a:gd name="connsiteY3" fmla="*/ 445410 h 2668772"/>
              <a:gd name="connsiteX4" fmla="*/ 0 w 4556219"/>
              <a:gd name="connsiteY4" fmla="*/ 1634467 h 2668772"/>
              <a:gd name="connsiteX5" fmla="*/ 2509283 w 4556219"/>
              <a:gd name="connsiteY5" fmla="*/ 2668772 h 2668772"/>
              <a:gd name="connsiteX0" fmla="*/ 2509283 w 4556219"/>
              <a:gd name="connsiteY0" fmla="*/ 2554472 h 2554472"/>
              <a:gd name="connsiteX1" fmla="*/ 4556219 w 4556219"/>
              <a:gd name="connsiteY1" fmla="*/ 1439383 h 2554472"/>
              <a:gd name="connsiteX2" fmla="*/ 960591 w 4556219"/>
              <a:gd name="connsiteY2" fmla="*/ 0 h 2554472"/>
              <a:gd name="connsiteX3" fmla="*/ 7474 w 4556219"/>
              <a:gd name="connsiteY3" fmla="*/ 331110 h 2554472"/>
              <a:gd name="connsiteX4" fmla="*/ 0 w 4556219"/>
              <a:gd name="connsiteY4" fmla="*/ 1520167 h 2554472"/>
              <a:gd name="connsiteX5" fmla="*/ 2509283 w 4556219"/>
              <a:gd name="connsiteY5" fmla="*/ 2554472 h 2554472"/>
              <a:gd name="connsiteX0" fmla="*/ 2790293 w 4837229"/>
              <a:gd name="connsiteY0" fmla="*/ 2554472 h 2554472"/>
              <a:gd name="connsiteX1" fmla="*/ 4837229 w 4837229"/>
              <a:gd name="connsiteY1" fmla="*/ 1439383 h 2554472"/>
              <a:gd name="connsiteX2" fmla="*/ 1241601 w 4837229"/>
              <a:gd name="connsiteY2" fmla="*/ 0 h 2554472"/>
              <a:gd name="connsiteX3" fmla="*/ 2491 w 4837229"/>
              <a:gd name="connsiteY3" fmla="*/ 464460 h 2554472"/>
              <a:gd name="connsiteX4" fmla="*/ 281010 w 4837229"/>
              <a:gd name="connsiteY4" fmla="*/ 1520167 h 2554472"/>
              <a:gd name="connsiteX5" fmla="*/ 2790293 w 4837229"/>
              <a:gd name="connsiteY5" fmla="*/ 2554472 h 2554472"/>
              <a:gd name="connsiteX0" fmla="*/ 2790293 w 4837229"/>
              <a:gd name="connsiteY0" fmla="*/ 2554472 h 2554472"/>
              <a:gd name="connsiteX1" fmla="*/ 4837229 w 4837229"/>
              <a:gd name="connsiteY1" fmla="*/ 1439383 h 2554472"/>
              <a:gd name="connsiteX2" fmla="*/ 1241601 w 4837229"/>
              <a:gd name="connsiteY2" fmla="*/ 0 h 2554472"/>
              <a:gd name="connsiteX3" fmla="*/ 2491 w 4837229"/>
              <a:gd name="connsiteY3" fmla="*/ 464460 h 2554472"/>
              <a:gd name="connsiteX4" fmla="*/ 281010 w 4837229"/>
              <a:gd name="connsiteY4" fmla="*/ 1520167 h 2554472"/>
              <a:gd name="connsiteX5" fmla="*/ 2790293 w 4837229"/>
              <a:gd name="connsiteY5" fmla="*/ 2554472 h 2554472"/>
              <a:gd name="connsiteX0" fmla="*/ 2790293 w 4837229"/>
              <a:gd name="connsiteY0" fmla="*/ 2554472 h 2554472"/>
              <a:gd name="connsiteX1" fmla="*/ 4837229 w 4837229"/>
              <a:gd name="connsiteY1" fmla="*/ 1439383 h 2554472"/>
              <a:gd name="connsiteX2" fmla="*/ 1241601 w 4837229"/>
              <a:gd name="connsiteY2" fmla="*/ 0 h 2554472"/>
              <a:gd name="connsiteX3" fmla="*/ 2491 w 4837229"/>
              <a:gd name="connsiteY3" fmla="*/ 464460 h 2554472"/>
              <a:gd name="connsiteX4" fmla="*/ 4550 w 4837229"/>
              <a:gd name="connsiteY4" fmla="*/ 1396342 h 2554472"/>
              <a:gd name="connsiteX5" fmla="*/ 2790293 w 4837229"/>
              <a:gd name="connsiteY5" fmla="*/ 2554472 h 2554472"/>
              <a:gd name="connsiteX0" fmla="*/ 2790293 w 4837229"/>
              <a:gd name="connsiteY0" fmla="*/ 2554472 h 2554472"/>
              <a:gd name="connsiteX1" fmla="*/ 4837229 w 4837229"/>
              <a:gd name="connsiteY1" fmla="*/ 1439383 h 2554472"/>
              <a:gd name="connsiteX2" fmla="*/ 1394130 w 4837229"/>
              <a:gd name="connsiteY2" fmla="*/ 0 h 2554472"/>
              <a:gd name="connsiteX3" fmla="*/ 2491 w 4837229"/>
              <a:gd name="connsiteY3" fmla="*/ 464460 h 2554472"/>
              <a:gd name="connsiteX4" fmla="*/ 4550 w 4837229"/>
              <a:gd name="connsiteY4" fmla="*/ 1396342 h 2554472"/>
              <a:gd name="connsiteX5" fmla="*/ 2790293 w 4837229"/>
              <a:gd name="connsiteY5" fmla="*/ 2554472 h 2554472"/>
              <a:gd name="connsiteX0" fmla="*/ 2790293 w 4837229"/>
              <a:gd name="connsiteY0" fmla="*/ 2554472 h 2554472"/>
              <a:gd name="connsiteX1" fmla="*/ 4837229 w 4837229"/>
              <a:gd name="connsiteY1" fmla="*/ 1439383 h 2554472"/>
              <a:gd name="connsiteX2" fmla="*/ 1279733 w 4837229"/>
              <a:gd name="connsiteY2" fmla="*/ 0 h 2554472"/>
              <a:gd name="connsiteX3" fmla="*/ 2491 w 4837229"/>
              <a:gd name="connsiteY3" fmla="*/ 464460 h 2554472"/>
              <a:gd name="connsiteX4" fmla="*/ 4550 w 4837229"/>
              <a:gd name="connsiteY4" fmla="*/ 1396342 h 2554472"/>
              <a:gd name="connsiteX5" fmla="*/ 2790293 w 4837229"/>
              <a:gd name="connsiteY5" fmla="*/ 2554472 h 255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7229" h="2554472">
                <a:moveTo>
                  <a:pt x="2790293" y="2554472"/>
                </a:moveTo>
                <a:lnTo>
                  <a:pt x="4837229" y="1439383"/>
                </a:lnTo>
                <a:lnTo>
                  <a:pt x="1279733" y="0"/>
                </a:lnTo>
                <a:lnTo>
                  <a:pt x="2491" y="464460"/>
                </a:lnTo>
                <a:cubicBezTo>
                  <a:pt x="0" y="860812"/>
                  <a:pt x="7041" y="999990"/>
                  <a:pt x="4550" y="1396342"/>
                </a:cubicBezTo>
                <a:lnTo>
                  <a:pt x="2790293" y="2554472"/>
                </a:lnTo>
                <a:close/>
              </a:path>
            </a:pathLst>
          </a:custGeom>
          <a:solidFill>
            <a:srgbClr val="FFB9B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8679" name="AutoShape 53"/>
          <p:cNvCxnSpPr>
            <a:cxnSpLocks noChangeShapeType="1"/>
          </p:cNvCxnSpPr>
          <p:nvPr/>
        </p:nvCxnSpPr>
        <p:spPr bwMode="auto">
          <a:xfrm flipH="1" flipV="1">
            <a:off x="4648200" y="4338638"/>
            <a:ext cx="1135063" cy="46196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8448" name="AutoShape 46"/>
          <p:cNvSpPr>
            <a:spLocks noChangeArrowheads="1"/>
          </p:cNvSpPr>
          <p:nvPr/>
        </p:nvSpPr>
        <p:spPr bwMode="auto">
          <a:xfrm rot="13146362" flipH="1">
            <a:off x="3255963" y="5357813"/>
            <a:ext cx="469900" cy="5175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42" y="5399"/>
                  <a:pt x="10085" y="5435"/>
                  <a:pt x="9734" y="5506"/>
                </a:cubicBezTo>
                <a:lnTo>
                  <a:pt x="8669" y="212"/>
                </a:lnTo>
                <a:cubicBezTo>
                  <a:pt x="9371" y="71"/>
                  <a:pt x="1008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20000"/>
          </a:solidFill>
          <a:ln w="12700">
            <a:solidFill>
              <a:srgbClr val="000000"/>
            </a:solidFill>
            <a:miter lim="800000"/>
            <a:headEnd/>
            <a:tailEnd/>
          </a:ln>
        </p:spPr>
        <p:txBody>
          <a:bodyPr/>
          <a:lstStyle/>
          <a:p>
            <a:endParaRPr lang="en-US"/>
          </a:p>
        </p:txBody>
      </p:sp>
      <p:sp>
        <p:nvSpPr>
          <p:cNvPr id="18449" name="Text Box 42"/>
          <p:cNvSpPr txBox="1">
            <a:spLocks noChangeArrowheads="1"/>
          </p:cNvSpPr>
          <p:nvPr/>
        </p:nvSpPr>
        <p:spPr bwMode="auto">
          <a:xfrm>
            <a:off x="1992313" y="5645150"/>
            <a:ext cx="12811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WALK</a:t>
            </a:r>
            <a:endParaRPr lang="en-US" altLang="en-US">
              <a:solidFill>
                <a:schemeClr val="bg1"/>
              </a:solidFill>
            </a:endParaRPr>
          </a:p>
        </p:txBody>
      </p:sp>
      <p:sp>
        <p:nvSpPr>
          <p:cNvPr id="18450" name="Text Box 40"/>
          <p:cNvSpPr txBox="1">
            <a:spLocks noChangeArrowheads="1"/>
          </p:cNvSpPr>
          <p:nvPr/>
        </p:nvSpPr>
        <p:spPr bwMode="auto">
          <a:xfrm>
            <a:off x="6537325" y="4294188"/>
            <a:ext cx="121126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LOOK</a:t>
            </a:r>
            <a:endParaRPr lang="en-US" altLang="en-US">
              <a:solidFill>
                <a:schemeClr val="bg1"/>
              </a:solidFill>
            </a:endParaRPr>
          </a:p>
        </p:txBody>
      </p:sp>
      <p:pic>
        <p:nvPicPr>
          <p:cNvPr id="18451" name="Picture 36"/>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663700" y="5699125"/>
            <a:ext cx="344488" cy="3571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52" name="Text Box 41"/>
          <p:cNvSpPr txBox="1">
            <a:spLocks noChangeArrowheads="1"/>
          </p:cNvSpPr>
          <p:nvPr/>
        </p:nvSpPr>
        <p:spPr bwMode="auto">
          <a:xfrm>
            <a:off x="5605463" y="4846638"/>
            <a:ext cx="2701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STOP &amp; WAIT</a:t>
            </a:r>
            <a:r>
              <a:rPr lang="en-US" altLang="en-US" sz="1800" b="1">
                <a:solidFill>
                  <a:schemeClr val="bg1"/>
                </a:solidFill>
                <a:latin typeface="Calibri" panose="020F0502020204030204" pitchFamily="34" charset="0"/>
                <a:cs typeface="Times New Roman" panose="02020603050405020304" pitchFamily="18" charset="0"/>
              </a:rPr>
              <a:t> </a:t>
            </a:r>
            <a:endParaRPr lang="en-US" altLang="en-US" sz="1800">
              <a:solidFill>
                <a:schemeClr val="bg1"/>
              </a:solidFill>
            </a:endParaRPr>
          </a:p>
        </p:txBody>
      </p:sp>
      <p:pic>
        <p:nvPicPr>
          <p:cNvPr id="18453" name="Picture 35"/>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267325" y="4881563"/>
            <a:ext cx="342900" cy="355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54" name="Picture 34"/>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6203950" y="4365625"/>
            <a:ext cx="342900" cy="355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8687" name="AutoShape 29"/>
          <p:cNvCxnSpPr>
            <a:cxnSpLocks noChangeShapeType="1"/>
          </p:cNvCxnSpPr>
          <p:nvPr/>
        </p:nvCxnSpPr>
        <p:spPr bwMode="auto">
          <a:xfrm flipH="1" flipV="1">
            <a:off x="6826250" y="5264150"/>
            <a:ext cx="1662113" cy="7413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688" name="AutoShape 27"/>
          <p:cNvCxnSpPr>
            <a:cxnSpLocks noChangeShapeType="1"/>
          </p:cNvCxnSpPr>
          <p:nvPr/>
        </p:nvCxnSpPr>
        <p:spPr bwMode="auto">
          <a:xfrm rot="120000" flipH="1" flipV="1">
            <a:off x="431800" y="1606550"/>
            <a:ext cx="8189913" cy="3114675"/>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28689" name="Text Box 21"/>
          <p:cNvSpPr txBox="1">
            <a:spLocks noChangeArrowheads="1"/>
          </p:cNvSpPr>
          <p:nvPr/>
        </p:nvSpPr>
        <p:spPr bwMode="auto">
          <a:xfrm>
            <a:off x="3930650" y="3973513"/>
            <a:ext cx="1555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12 Feet</a:t>
            </a:r>
            <a:endParaRPr lang="en-US" altLang="en-US">
              <a:solidFill>
                <a:schemeClr val="bg1"/>
              </a:solidFill>
            </a:endParaRPr>
          </a:p>
        </p:txBody>
      </p:sp>
      <p:cxnSp>
        <p:nvCxnSpPr>
          <p:cNvPr id="28690" name="AutoShape 17"/>
          <p:cNvCxnSpPr>
            <a:cxnSpLocks noChangeShapeType="1"/>
          </p:cNvCxnSpPr>
          <p:nvPr/>
        </p:nvCxnSpPr>
        <p:spPr bwMode="auto">
          <a:xfrm flipV="1">
            <a:off x="4800600" y="4648200"/>
            <a:ext cx="228600" cy="14605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8691" name="AutoShape 16"/>
          <p:cNvCxnSpPr>
            <a:cxnSpLocks noChangeShapeType="1"/>
          </p:cNvCxnSpPr>
          <p:nvPr/>
        </p:nvCxnSpPr>
        <p:spPr bwMode="auto">
          <a:xfrm flipH="1" flipV="1">
            <a:off x="2940050" y="3587750"/>
            <a:ext cx="838200" cy="3810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692" name="AutoShape 13"/>
          <p:cNvCxnSpPr>
            <a:cxnSpLocks noChangeShapeType="1"/>
          </p:cNvCxnSpPr>
          <p:nvPr/>
        </p:nvCxnSpPr>
        <p:spPr bwMode="auto">
          <a:xfrm>
            <a:off x="3228975" y="4019550"/>
            <a:ext cx="1647825" cy="676275"/>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8693" name="Text Box 7"/>
          <p:cNvSpPr txBox="1">
            <a:spLocks noChangeArrowheads="1"/>
          </p:cNvSpPr>
          <p:nvPr/>
        </p:nvSpPr>
        <p:spPr bwMode="auto">
          <a:xfrm>
            <a:off x="3130550" y="1489075"/>
            <a:ext cx="327025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A blowing bus horn means danger. </a:t>
            </a:r>
          </a:p>
          <a:p>
            <a:pPr algn="ct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Look &amp; find safety.</a:t>
            </a:r>
            <a:endParaRPr lang="en-US" altLang="en-US">
              <a:solidFill>
                <a:schemeClr val="bg1"/>
              </a:solidFill>
              <a:latin typeface="Calibri" panose="020F0502020204030204" pitchFamily="34" charset="0"/>
            </a:endParaRPr>
          </a:p>
          <a:p>
            <a:pPr>
              <a:spcBef>
                <a:spcPct val="0"/>
              </a:spcBef>
              <a:buClrTx/>
              <a:buSzTx/>
              <a:buFontTx/>
              <a:buNone/>
            </a:pPr>
            <a:endParaRPr lang="en-US" altLang="en-US" sz="2200">
              <a:solidFill>
                <a:schemeClr val="bg1"/>
              </a:solidFill>
            </a:endParaRPr>
          </a:p>
        </p:txBody>
      </p:sp>
      <p:sp>
        <p:nvSpPr>
          <p:cNvPr id="18473" name="Text Box 6"/>
          <p:cNvSpPr txBox="1">
            <a:spLocks noChangeArrowheads="1"/>
          </p:cNvSpPr>
          <p:nvPr/>
        </p:nvSpPr>
        <p:spPr bwMode="auto">
          <a:xfrm>
            <a:off x="7359650" y="3617913"/>
            <a:ext cx="1555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12 Feet</a:t>
            </a:r>
            <a:endParaRPr lang="en-US" altLang="en-US">
              <a:solidFill>
                <a:schemeClr val="bg1"/>
              </a:solidFill>
            </a:endParaRPr>
          </a:p>
        </p:txBody>
      </p:sp>
      <p:cxnSp>
        <p:nvCxnSpPr>
          <p:cNvPr id="18474" name="AutoShape 5"/>
          <p:cNvCxnSpPr>
            <a:cxnSpLocks noChangeShapeType="1"/>
          </p:cNvCxnSpPr>
          <p:nvPr/>
        </p:nvCxnSpPr>
        <p:spPr bwMode="auto">
          <a:xfrm rot="240000" flipH="1">
            <a:off x="6861175" y="3241675"/>
            <a:ext cx="1338263" cy="909638"/>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408" name="AutoShape 4"/>
          <p:cNvCxnSpPr>
            <a:cxnSpLocks noChangeShapeType="1"/>
          </p:cNvCxnSpPr>
          <p:nvPr/>
        </p:nvCxnSpPr>
        <p:spPr bwMode="auto">
          <a:xfrm rot="2220000" flipV="1">
            <a:off x="8120063" y="3255963"/>
            <a:ext cx="204787" cy="61912"/>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8476" name="AutoShape 3"/>
          <p:cNvCxnSpPr>
            <a:cxnSpLocks noChangeShapeType="1"/>
          </p:cNvCxnSpPr>
          <p:nvPr/>
        </p:nvCxnSpPr>
        <p:spPr bwMode="auto">
          <a:xfrm rot="2220000" flipV="1">
            <a:off x="7874000" y="3159125"/>
            <a:ext cx="204788" cy="61913"/>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18478" name="Text Box 31"/>
          <p:cNvSpPr txBox="1">
            <a:spLocks noChangeArrowheads="1"/>
          </p:cNvSpPr>
          <p:nvPr/>
        </p:nvSpPr>
        <p:spPr bwMode="auto">
          <a:xfrm>
            <a:off x="4216400" y="5721350"/>
            <a:ext cx="23209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STOP &amp; WAIT</a:t>
            </a:r>
            <a:endParaRPr lang="en-US" altLang="en-US">
              <a:solidFill>
                <a:schemeClr val="bg1"/>
              </a:solidFill>
            </a:endParaRPr>
          </a:p>
        </p:txBody>
      </p:sp>
      <p:pic>
        <p:nvPicPr>
          <p:cNvPr id="18479" name="Picture 30"/>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886200" y="5734050"/>
            <a:ext cx="342900" cy="3571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8700" name="AutoShape 51"/>
          <p:cNvCxnSpPr>
            <a:cxnSpLocks noChangeShapeType="1"/>
          </p:cNvCxnSpPr>
          <p:nvPr/>
        </p:nvCxnSpPr>
        <p:spPr bwMode="auto">
          <a:xfrm flipH="1" flipV="1">
            <a:off x="304800" y="2362200"/>
            <a:ext cx="603250" cy="2286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701" name="AutoShape 50"/>
          <p:cNvCxnSpPr>
            <a:cxnSpLocks noChangeShapeType="1"/>
          </p:cNvCxnSpPr>
          <p:nvPr/>
        </p:nvCxnSpPr>
        <p:spPr bwMode="auto">
          <a:xfrm flipH="1" flipV="1">
            <a:off x="5378450" y="6081713"/>
            <a:ext cx="366713" cy="15240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50" name="TextBox 49"/>
          <p:cNvSpPr txBox="1">
            <a:spLocks noChangeArrowheads="1"/>
          </p:cNvSpPr>
          <p:nvPr/>
        </p:nvSpPr>
        <p:spPr bwMode="auto">
          <a:xfrm>
            <a:off x="3962400" y="3276600"/>
            <a:ext cx="1371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b="1" i="1">
                <a:solidFill>
                  <a:srgbClr val="FF0000"/>
                </a:solidFill>
                <a:latin typeface="Calibri" panose="020F0502020204030204" pitchFamily="34" charset="0"/>
              </a:rPr>
              <a:t>Danger Zone</a:t>
            </a:r>
          </a:p>
        </p:txBody>
      </p:sp>
      <p:sp>
        <p:nvSpPr>
          <p:cNvPr id="51" name="AutoShape 33"/>
          <p:cNvSpPr>
            <a:spLocks noChangeArrowheads="1"/>
          </p:cNvSpPr>
          <p:nvPr/>
        </p:nvSpPr>
        <p:spPr bwMode="auto">
          <a:xfrm rot="8981320" flipH="1">
            <a:off x="3683000" y="5065713"/>
            <a:ext cx="1646238" cy="2428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20000"/>
          </a:solidFill>
          <a:ln w="12700">
            <a:solidFill>
              <a:srgbClr val="000000"/>
            </a:solidFill>
            <a:miter lim="800000"/>
            <a:headEnd/>
            <a:tailEnd/>
          </a:ln>
        </p:spPr>
        <p:txBody>
          <a:bodyPr/>
          <a:lstStyle/>
          <a:p>
            <a:endParaRPr lang="en-US"/>
          </a:p>
        </p:txBody>
      </p:sp>
      <p:sp>
        <p:nvSpPr>
          <p:cNvPr id="52" name="AutoShape 26"/>
          <p:cNvSpPr>
            <a:spLocks noChangeArrowheads="1"/>
          </p:cNvSpPr>
          <p:nvPr/>
        </p:nvSpPr>
        <p:spPr bwMode="auto">
          <a:xfrm rot="9060000" flipH="1">
            <a:off x="5045075" y="3876675"/>
            <a:ext cx="3108325" cy="24288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20000"/>
          </a:solidFill>
          <a:ln w="12700">
            <a:solidFill>
              <a:srgbClr val="000000"/>
            </a:solidFill>
            <a:miter lim="800000"/>
            <a:headEnd/>
            <a:tailEnd/>
          </a:ln>
        </p:spPr>
        <p:txBody>
          <a:bodyPr/>
          <a:lstStyle/>
          <a:p>
            <a:endParaRPr lang="en-US"/>
          </a:p>
        </p:txBody>
      </p:sp>
      <p:sp>
        <p:nvSpPr>
          <p:cNvPr id="18468" name="AutoShape 12"/>
          <p:cNvSpPr>
            <a:spLocks noChangeArrowheads="1"/>
          </p:cNvSpPr>
          <p:nvPr/>
        </p:nvSpPr>
        <p:spPr bwMode="auto">
          <a:xfrm rot="-9360000">
            <a:off x="1084263" y="5137150"/>
            <a:ext cx="2292350" cy="242888"/>
          </a:xfrm>
          <a:prstGeom prst="leftArrow">
            <a:avLst>
              <a:gd name="adj1" fmla="val 50000"/>
              <a:gd name="adj2" fmla="val 244773"/>
            </a:avLst>
          </a:prstGeom>
          <a:solidFill>
            <a:srgbClr val="F20000"/>
          </a:solidFill>
          <a:ln w="12700">
            <a:solidFill>
              <a:srgbClr val="000000"/>
            </a:solidFill>
            <a:miter lim="800000"/>
            <a:headEnd/>
            <a:tailEnd/>
          </a:ln>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28706" name="Group 61"/>
          <p:cNvGrpSpPr>
            <a:grpSpLocks/>
          </p:cNvGrpSpPr>
          <p:nvPr/>
        </p:nvGrpSpPr>
        <p:grpSpPr bwMode="auto">
          <a:xfrm>
            <a:off x="304800" y="3505200"/>
            <a:ext cx="3648075" cy="1487488"/>
            <a:chOff x="237744" y="3505200"/>
            <a:chExt cx="3648456" cy="1487146"/>
          </a:xfrm>
        </p:grpSpPr>
        <p:grpSp>
          <p:nvGrpSpPr>
            <p:cNvPr id="28722" name="Group 59"/>
            <p:cNvGrpSpPr>
              <a:grpSpLocks/>
            </p:cNvGrpSpPr>
            <p:nvPr/>
          </p:nvGrpSpPr>
          <p:grpSpPr bwMode="auto">
            <a:xfrm>
              <a:off x="237744" y="3505200"/>
              <a:ext cx="3648456" cy="1487146"/>
              <a:chOff x="237744" y="3505200"/>
              <a:chExt cx="3648456" cy="1487146"/>
            </a:xfrm>
          </p:grpSpPr>
          <p:grpSp>
            <p:nvGrpSpPr>
              <p:cNvPr id="28724" name="Group 57"/>
              <p:cNvGrpSpPr>
                <a:grpSpLocks/>
              </p:cNvGrpSpPr>
              <p:nvPr/>
            </p:nvGrpSpPr>
            <p:grpSpPr bwMode="auto">
              <a:xfrm>
                <a:off x="289946" y="3810000"/>
                <a:ext cx="3596254" cy="1182346"/>
                <a:chOff x="248125" y="3860320"/>
                <a:chExt cx="3596254" cy="1182346"/>
              </a:xfrm>
            </p:grpSpPr>
            <p:grpSp>
              <p:nvGrpSpPr>
                <p:cNvPr id="28726" name="Group 54"/>
                <p:cNvGrpSpPr>
                  <a:grpSpLocks/>
                </p:cNvGrpSpPr>
                <p:nvPr/>
              </p:nvGrpSpPr>
              <p:grpSpPr bwMode="auto">
                <a:xfrm>
                  <a:off x="248125" y="3860320"/>
                  <a:ext cx="3596254" cy="1182346"/>
                  <a:chOff x="248125" y="3860320"/>
                  <a:chExt cx="3596254" cy="1182346"/>
                </a:xfrm>
              </p:grpSpPr>
              <p:sp>
                <p:nvSpPr>
                  <p:cNvPr id="49" name="Parallelogram 48"/>
                  <p:cNvSpPr/>
                  <p:nvPr/>
                </p:nvSpPr>
                <p:spPr>
                  <a:xfrm rot="1440000">
                    <a:off x="461063" y="4679212"/>
                    <a:ext cx="3383316" cy="363454"/>
                  </a:xfrm>
                  <a:prstGeom prst="parallelogram">
                    <a:avLst>
                      <a:gd name="adj" fmla="val 71742"/>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Right Triangle 52"/>
                  <p:cNvSpPr/>
                  <p:nvPr/>
                </p:nvSpPr>
                <p:spPr>
                  <a:xfrm rot="180000">
                    <a:off x="289595" y="3860250"/>
                    <a:ext cx="998641" cy="380912"/>
                  </a:xfrm>
                  <a:prstGeom prst="rtTriangle">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 name="Right Triangle 53"/>
                  <p:cNvSpPr/>
                  <p:nvPr/>
                </p:nvSpPr>
                <p:spPr>
                  <a:xfrm rot="17636552">
                    <a:off x="484919" y="3874414"/>
                    <a:ext cx="249181" cy="722388"/>
                  </a:xfrm>
                  <a:prstGeom prst="rtTriangle">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57" name="Rectangle 56"/>
                <p:cNvSpPr/>
                <p:nvPr/>
              </p:nvSpPr>
              <p:spPr>
                <a:xfrm>
                  <a:off x="256254" y="3968175"/>
                  <a:ext cx="228624" cy="228547"/>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59" name="Rectangle 58"/>
              <p:cNvSpPr/>
              <p:nvPr/>
            </p:nvSpPr>
            <p:spPr>
              <a:xfrm>
                <a:off x="237744" y="3505200"/>
                <a:ext cx="92085" cy="639616"/>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1" name="Rectangle 60"/>
            <p:cNvSpPr/>
            <p:nvPr/>
          </p:nvSpPr>
          <p:spPr>
            <a:xfrm rot="1500000">
              <a:off x="256796" y="3968643"/>
              <a:ext cx="762080" cy="30473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8443" name="Rectangle 22"/>
          <p:cNvSpPr>
            <a:spLocks noChangeArrowheads="1"/>
          </p:cNvSpPr>
          <p:nvPr/>
        </p:nvSpPr>
        <p:spPr bwMode="auto">
          <a:xfrm rot="3000000">
            <a:off x="963612" y="4235451"/>
            <a:ext cx="119063" cy="182562"/>
          </a:xfrm>
          <a:prstGeom prst="rect">
            <a:avLst/>
          </a:prstGeom>
          <a:solidFill>
            <a:srgbClr val="F20000"/>
          </a:solidFill>
          <a:ln w="12700">
            <a:solidFill>
              <a:srgbClr val="000000"/>
            </a:solidFill>
            <a:miter lim="800000"/>
            <a:headEnd/>
            <a:tailEnd/>
          </a:ln>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61" name="AutoShape 19"/>
          <p:cNvSpPr>
            <a:spLocks noChangeArrowheads="1"/>
          </p:cNvSpPr>
          <p:nvPr/>
        </p:nvSpPr>
        <p:spPr bwMode="auto">
          <a:xfrm rot="17682900" flipH="1">
            <a:off x="852488" y="4297362"/>
            <a:ext cx="488950" cy="5302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42" y="5399"/>
                  <a:pt x="10085" y="5435"/>
                  <a:pt x="9734" y="5506"/>
                </a:cubicBezTo>
                <a:lnTo>
                  <a:pt x="8669" y="212"/>
                </a:lnTo>
                <a:cubicBezTo>
                  <a:pt x="9371" y="71"/>
                  <a:pt x="1008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20000"/>
          </a:solidFill>
          <a:ln w="12700">
            <a:solidFill>
              <a:srgbClr val="000000"/>
            </a:solidFill>
            <a:miter lim="800000"/>
            <a:headEnd/>
            <a:tailEnd/>
          </a:ln>
        </p:spPr>
        <p:txBody>
          <a:bodyPr/>
          <a:lstStyle/>
          <a:p>
            <a:endParaRPr lang="en-US"/>
          </a:p>
        </p:txBody>
      </p:sp>
      <p:pic>
        <p:nvPicPr>
          <p:cNvPr id="16421" name="Picture 9"/>
          <p:cNvPicPr>
            <a:picLocks noChangeAspect="1" noChangeArrowheads="1"/>
          </p:cNvPicPr>
          <p:nvPr/>
        </p:nvPicPr>
        <p:blipFill>
          <a:blip r:embed="rId7" cstate="print">
            <a:lum contrast="20000"/>
            <a:extLst>
              <a:ext uri="{28A0092B-C50C-407E-A947-70E740481C1C}">
                <a14:useLocalDpi xmlns:a14="http://schemas.microsoft.com/office/drawing/2010/main" val="0"/>
              </a:ext>
            </a:extLst>
          </a:blip>
          <a:srcRect/>
          <a:stretch>
            <a:fillRect/>
          </a:stretch>
        </p:blipFill>
        <p:spPr bwMode="auto">
          <a:xfrm>
            <a:off x="577850" y="2387600"/>
            <a:ext cx="26225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8"/>
          <p:cNvPicPr>
            <a:picLocks noChangeAspect="1" noChangeArrowheads="1"/>
          </p:cNvPicPr>
          <p:nvPr/>
        </p:nvPicPr>
        <p:blipFill>
          <a:blip r:embed="rId8">
            <a:lum contrast="-8000"/>
            <a:extLst>
              <a:ext uri="{28A0092B-C50C-407E-A947-70E740481C1C}">
                <a14:useLocalDpi xmlns:a14="http://schemas.microsoft.com/office/drawing/2010/main" val="0"/>
              </a:ext>
            </a:extLst>
          </a:blip>
          <a:srcRect l="32353" t="5286" r="29411"/>
          <a:stretch>
            <a:fillRect/>
          </a:stretch>
        </p:blipFill>
        <p:spPr bwMode="auto">
          <a:xfrm rot="-120000">
            <a:off x="1427163" y="2816225"/>
            <a:ext cx="230187" cy="106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62" name="Picture 18"/>
          <p:cNvPicPr>
            <a:picLocks noChangeAspect="1" noChangeArrowheads="1"/>
          </p:cNvPicPr>
          <p:nvPr/>
        </p:nvPicPr>
        <p:blipFill>
          <a:blip r:embed="rId9">
            <a:lum bright="-6000"/>
            <a:extLst>
              <a:ext uri="{28A0092B-C50C-407E-A947-70E740481C1C}">
                <a14:useLocalDpi xmlns:a14="http://schemas.microsoft.com/office/drawing/2010/main" val="0"/>
              </a:ext>
            </a:extLst>
          </a:blip>
          <a:srcRect/>
          <a:stretch>
            <a:fillRect/>
          </a:stretch>
        </p:blipFill>
        <p:spPr bwMode="auto">
          <a:xfrm>
            <a:off x="1066800" y="4064000"/>
            <a:ext cx="342900" cy="355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8712" name="AutoShape 50"/>
          <p:cNvCxnSpPr>
            <a:cxnSpLocks noChangeShapeType="1"/>
          </p:cNvCxnSpPr>
          <p:nvPr/>
        </p:nvCxnSpPr>
        <p:spPr bwMode="auto">
          <a:xfrm flipH="1" flipV="1">
            <a:off x="304800" y="3698875"/>
            <a:ext cx="609600" cy="263525"/>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18458" name="Text Box 23"/>
          <p:cNvSpPr txBox="1">
            <a:spLocks noChangeArrowheads="1"/>
          </p:cNvSpPr>
          <p:nvPr/>
        </p:nvSpPr>
        <p:spPr bwMode="auto">
          <a:xfrm>
            <a:off x="1447800" y="4044950"/>
            <a:ext cx="12001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LOOK</a:t>
            </a:r>
            <a:endParaRPr lang="en-US" altLang="en-US">
              <a:solidFill>
                <a:schemeClr val="bg1"/>
              </a:solidFill>
            </a:endParaRPr>
          </a:p>
        </p:txBody>
      </p:sp>
      <p:pic>
        <p:nvPicPr>
          <p:cNvPr id="18477" name="Picture 2"/>
          <p:cNvPicPr>
            <a:picLocks noChangeAspect="1" noChangeArrowheads="1"/>
          </p:cNvPicPr>
          <p:nvPr/>
        </p:nvPicPr>
        <p:blipFill>
          <a:blip r:embed="rId10" cstate="print">
            <a:lum bright="40000" contrast="-40000"/>
            <a:extLst>
              <a:ext uri="{28A0092B-C50C-407E-A947-70E740481C1C}">
                <a14:useLocalDpi xmlns:a14="http://schemas.microsoft.com/office/drawing/2010/main" val="0"/>
              </a:ext>
            </a:extLst>
          </a:blip>
          <a:srcRect t="2545" r="53084" b="65459"/>
          <a:stretch>
            <a:fillRect/>
          </a:stretch>
        </p:blipFill>
        <p:spPr bwMode="auto">
          <a:xfrm flipH="1">
            <a:off x="2520950" y="2805113"/>
            <a:ext cx="2222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715" name="AutoShape 17"/>
          <p:cNvCxnSpPr>
            <a:cxnSpLocks noChangeShapeType="1"/>
          </p:cNvCxnSpPr>
          <p:nvPr/>
        </p:nvCxnSpPr>
        <p:spPr bwMode="auto">
          <a:xfrm flipV="1">
            <a:off x="3124200" y="3932238"/>
            <a:ext cx="228600" cy="14605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8716" name="AutoShape 20"/>
          <p:cNvCxnSpPr>
            <a:cxnSpLocks noChangeShapeType="1"/>
          </p:cNvCxnSpPr>
          <p:nvPr/>
        </p:nvCxnSpPr>
        <p:spPr bwMode="auto">
          <a:xfrm flipH="1" flipV="1">
            <a:off x="1981200" y="4495800"/>
            <a:ext cx="2624138" cy="114300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18465" name="Text Box 15"/>
          <p:cNvSpPr txBox="1">
            <a:spLocks noChangeArrowheads="1"/>
          </p:cNvSpPr>
          <p:nvPr/>
        </p:nvSpPr>
        <p:spPr bwMode="auto">
          <a:xfrm>
            <a:off x="2417763" y="4124325"/>
            <a:ext cx="16970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b="1" i="1">
                <a:solidFill>
                  <a:srgbClr val="FF0000"/>
                </a:solidFill>
                <a:latin typeface="Calibri" panose="020F0502020204030204" pitchFamily="34" charset="0"/>
                <a:cs typeface="Times New Roman" panose="02020603050405020304" pitchFamily="18" charset="0"/>
              </a:rPr>
              <a:t>Danger Zone</a:t>
            </a:r>
            <a:endParaRPr lang="en-US" altLang="en-US" i="1">
              <a:solidFill>
                <a:srgbClr val="FF0000"/>
              </a:solidFill>
            </a:endParaRPr>
          </a:p>
        </p:txBody>
      </p:sp>
      <p:pic>
        <p:nvPicPr>
          <p:cNvPr id="18469" name="Picture 11"/>
          <p:cNvPicPr>
            <a:picLocks noChangeAspect="1" noChangeArrowheads="1"/>
          </p:cNvPicPr>
          <p:nvPr/>
        </p:nvPicPr>
        <p:blipFill>
          <a:blip r:embed="rId11" cstate="print">
            <a:lum contrast="14000"/>
            <a:extLst>
              <a:ext uri="{28A0092B-C50C-407E-A947-70E740481C1C}">
                <a14:useLocalDpi xmlns:a14="http://schemas.microsoft.com/office/drawing/2010/main" val="0"/>
              </a:ext>
            </a:extLst>
          </a:blip>
          <a:srcRect r="19379"/>
          <a:stretch>
            <a:fillRect/>
          </a:stretch>
        </p:blipFill>
        <p:spPr bwMode="auto">
          <a:xfrm rot="1260000" flipH="1">
            <a:off x="1828800" y="4381500"/>
            <a:ext cx="4683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1"/>
          <p:cNvPicPr>
            <a:picLocks noChangeAspect="1" noChangeArrowheads="1"/>
          </p:cNvPicPr>
          <p:nvPr/>
        </p:nvPicPr>
        <p:blipFill>
          <a:blip r:embed="rId11" cstate="print">
            <a:lum contrast="14000"/>
            <a:extLst>
              <a:ext uri="{28A0092B-C50C-407E-A947-70E740481C1C}">
                <a14:useLocalDpi xmlns:a14="http://schemas.microsoft.com/office/drawing/2010/main" val="0"/>
              </a:ext>
            </a:extLst>
          </a:blip>
          <a:srcRect r="19379"/>
          <a:stretch>
            <a:fillRect/>
          </a:stretch>
        </p:blipFill>
        <p:spPr bwMode="auto">
          <a:xfrm rot="812630" flipH="1">
            <a:off x="4981575" y="3676650"/>
            <a:ext cx="4683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1"/>
          <p:cNvPicPr>
            <a:picLocks noChangeAspect="1" noChangeArrowheads="1"/>
          </p:cNvPicPr>
          <p:nvPr/>
        </p:nvPicPr>
        <p:blipFill>
          <a:blip r:embed="rId11" cstate="print">
            <a:lum contrast="14000"/>
            <a:extLst>
              <a:ext uri="{28A0092B-C50C-407E-A947-70E740481C1C}">
                <a14:useLocalDpi xmlns:a14="http://schemas.microsoft.com/office/drawing/2010/main" val="0"/>
              </a:ext>
            </a:extLst>
          </a:blip>
          <a:srcRect r="19379"/>
          <a:stretch>
            <a:fillRect/>
          </a:stretch>
        </p:blipFill>
        <p:spPr bwMode="auto">
          <a:xfrm rot="845054" flipH="1">
            <a:off x="7791450" y="1922463"/>
            <a:ext cx="4683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1"/>
          <p:cNvPicPr>
            <a:picLocks noChangeAspect="1" noChangeArrowheads="1"/>
          </p:cNvPicPr>
          <p:nvPr/>
        </p:nvPicPr>
        <p:blipFill>
          <a:blip r:embed="rId11" cstate="print">
            <a:lum contrast="14000"/>
            <a:extLst>
              <a:ext uri="{28A0092B-C50C-407E-A947-70E740481C1C}">
                <a14:useLocalDpi xmlns:a14="http://schemas.microsoft.com/office/drawing/2010/main" val="0"/>
              </a:ext>
            </a:extLst>
          </a:blip>
          <a:srcRect r="19379"/>
          <a:stretch>
            <a:fillRect/>
          </a:stretch>
        </p:blipFill>
        <p:spPr bwMode="auto">
          <a:xfrm rot="700987" flipH="1">
            <a:off x="3425825" y="4681538"/>
            <a:ext cx="4683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471"/>
                                        </p:tgtEl>
                                        <p:attrNameLst>
                                          <p:attrName>style.visibility</p:attrName>
                                        </p:attrNameLst>
                                      </p:cBhvr>
                                      <p:to>
                                        <p:strVal val="visible"/>
                                      </p:to>
                                    </p:set>
                                    <p:anim calcmode="lin" valueType="num">
                                      <p:cBhvr>
                                        <p:cTn id="7" dur="500" fill="hold"/>
                                        <p:tgtEl>
                                          <p:spTgt spid="18471"/>
                                        </p:tgtEl>
                                        <p:attrNameLst>
                                          <p:attrName>ppt_w</p:attrName>
                                        </p:attrNameLst>
                                      </p:cBhvr>
                                      <p:tavLst>
                                        <p:tav tm="0">
                                          <p:val>
                                            <p:fltVal val="0"/>
                                          </p:val>
                                        </p:tav>
                                        <p:tav tm="100000">
                                          <p:val>
                                            <p:strVal val="#ppt_w"/>
                                          </p:val>
                                        </p:tav>
                                      </p:tavLst>
                                    </p:anim>
                                    <p:anim calcmode="lin" valueType="num">
                                      <p:cBhvr>
                                        <p:cTn id="8" dur="500" fill="hold"/>
                                        <p:tgtEl>
                                          <p:spTgt spid="18471"/>
                                        </p:tgtEl>
                                        <p:attrNameLst>
                                          <p:attrName>ppt_h</p:attrName>
                                        </p:attrNameLst>
                                      </p:cBhvr>
                                      <p:tavLst>
                                        <p:tav tm="0">
                                          <p:val>
                                            <p:fltVal val="0"/>
                                          </p:val>
                                        </p:tav>
                                        <p:tav tm="100000">
                                          <p:val>
                                            <p:strVal val="#ppt_h"/>
                                          </p:val>
                                        </p:tav>
                                      </p:tavLst>
                                    </p:anim>
                                    <p:animEffect transition="in" filter="fade">
                                      <p:cBhvr>
                                        <p:cTn id="9" dur="500"/>
                                        <p:tgtEl>
                                          <p:spTgt spid="184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mph" presetSubtype="0" repeatCount="2000" fill="hold" nodeType="clickEffect">
                                  <p:stCondLst>
                                    <p:cond delay="0"/>
                                  </p:stCondLst>
                                  <p:childTnLst>
                                    <p:animEffect transition="out" filter="fade">
                                      <p:cBhvr>
                                        <p:cTn id="13" dur="500" tmFilter="0, 0; .2, .5; .8, .5; 1, 0"/>
                                        <p:tgtEl>
                                          <p:spTgt spid="18471"/>
                                        </p:tgtEl>
                                      </p:cBhvr>
                                    </p:animEffect>
                                    <p:animScale>
                                      <p:cBhvr>
                                        <p:cTn id="14" dur="250" autoRev="1" fill="hold"/>
                                        <p:tgtEl>
                                          <p:spTgt spid="18471"/>
                                        </p:tgtEl>
                                      </p:cBhvr>
                                      <p:by x="105000" y="105000"/>
                                    </p:animScale>
                                  </p:childTnLst>
                                </p:cTn>
                              </p:par>
                              <p:par>
                                <p:cTn id="15" presetID="53" presetClass="entr" presetSubtype="0" fill="hold" nodeType="withEffect">
                                  <p:stCondLst>
                                    <p:cond delay="0"/>
                                  </p:stCondLst>
                                  <p:childTnLst>
                                    <p:set>
                                      <p:cBhvr>
                                        <p:cTn id="16" dur="1" fill="hold">
                                          <p:stCondLst>
                                            <p:cond delay="0"/>
                                          </p:stCondLst>
                                        </p:cTn>
                                        <p:tgtEl>
                                          <p:spTgt spid="18462"/>
                                        </p:tgtEl>
                                        <p:attrNameLst>
                                          <p:attrName>style.visibility</p:attrName>
                                        </p:attrNameLst>
                                      </p:cBhvr>
                                      <p:to>
                                        <p:strVal val="visible"/>
                                      </p:to>
                                    </p:set>
                                    <p:anim calcmode="lin" valueType="num">
                                      <p:cBhvr>
                                        <p:cTn id="17" dur="500" fill="hold"/>
                                        <p:tgtEl>
                                          <p:spTgt spid="18462"/>
                                        </p:tgtEl>
                                        <p:attrNameLst>
                                          <p:attrName>ppt_w</p:attrName>
                                        </p:attrNameLst>
                                      </p:cBhvr>
                                      <p:tavLst>
                                        <p:tav tm="0">
                                          <p:val>
                                            <p:fltVal val="0"/>
                                          </p:val>
                                        </p:tav>
                                        <p:tav tm="100000">
                                          <p:val>
                                            <p:strVal val="#ppt_w"/>
                                          </p:val>
                                        </p:tav>
                                      </p:tavLst>
                                    </p:anim>
                                    <p:anim calcmode="lin" valueType="num">
                                      <p:cBhvr>
                                        <p:cTn id="18" dur="500" fill="hold"/>
                                        <p:tgtEl>
                                          <p:spTgt spid="18462"/>
                                        </p:tgtEl>
                                        <p:attrNameLst>
                                          <p:attrName>ppt_h</p:attrName>
                                        </p:attrNameLst>
                                      </p:cBhvr>
                                      <p:tavLst>
                                        <p:tav tm="0">
                                          <p:val>
                                            <p:fltVal val="0"/>
                                          </p:val>
                                        </p:tav>
                                        <p:tav tm="100000">
                                          <p:val>
                                            <p:strVal val="#ppt_h"/>
                                          </p:val>
                                        </p:tav>
                                      </p:tavLst>
                                    </p:anim>
                                    <p:animEffect transition="in" filter="fade">
                                      <p:cBhvr>
                                        <p:cTn id="19" dur="500"/>
                                        <p:tgtEl>
                                          <p:spTgt spid="1846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8458"/>
                                        </p:tgtEl>
                                        <p:attrNameLst>
                                          <p:attrName>style.visibility</p:attrName>
                                        </p:attrNameLst>
                                      </p:cBhvr>
                                      <p:to>
                                        <p:strVal val="visible"/>
                                      </p:to>
                                    </p:set>
                                    <p:anim calcmode="lin" valueType="num">
                                      <p:cBhvr>
                                        <p:cTn id="22" dur="500" fill="hold"/>
                                        <p:tgtEl>
                                          <p:spTgt spid="18458"/>
                                        </p:tgtEl>
                                        <p:attrNameLst>
                                          <p:attrName>ppt_w</p:attrName>
                                        </p:attrNameLst>
                                      </p:cBhvr>
                                      <p:tavLst>
                                        <p:tav tm="0">
                                          <p:val>
                                            <p:fltVal val="0"/>
                                          </p:val>
                                        </p:tav>
                                        <p:tav tm="100000">
                                          <p:val>
                                            <p:strVal val="#ppt_w"/>
                                          </p:val>
                                        </p:tav>
                                      </p:tavLst>
                                    </p:anim>
                                    <p:anim calcmode="lin" valueType="num">
                                      <p:cBhvr>
                                        <p:cTn id="23" dur="500" fill="hold"/>
                                        <p:tgtEl>
                                          <p:spTgt spid="18458"/>
                                        </p:tgtEl>
                                        <p:attrNameLst>
                                          <p:attrName>ppt_h</p:attrName>
                                        </p:attrNameLst>
                                      </p:cBhvr>
                                      <p:tavLst>
                                        <p:tav tm="0">
                                          <p:val>
                                            <p:fltVal val="0"/>
                                          </p:val>
                                        </p:tav>
                                        <p:tav tm="100000">
                                          <p:val>
                                            <p:strVal val="#ppt_h"/>
                                          </p:val>
                                        </p:tav>
                                      </p:tavLst>
                                    </p:anim>
                                    <p:animEffect transition="in" filter="fade">
                                      <p:cBhvr>
                                        <p:cTn id="24" dur="500"/>
                                        <p:tgtEl>
                                          <p:spTgt spid="184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8443"/>
                                        </p:tgtEl>
                                        <p:attrNameLst>
                                          <p:attrName>style.visibility</p:attrName>
                                        </p:attrNameLst>
                                      </p:cBhvr>
                                      <p:to>
                                        <p:strVal val="visible"/>
                                      </p:to>
                                    </p:set>
                                    <p:animEffect transition="in" filter="wipe(up)">
                                      <p:cBhvr>
                                        <p:cTn id="29" dur="1000"/>
                                        <p:tgtEl>
                                          <p:spTgt spid="18443"/>
                                        </p:tgtEl>
                                      </p:cBhvr>
                                    </p:animEffect>
                                  </p:childTnLst>
                                </p:cTn>
                              </p:par>
                              <p:par>
                                <p:cTn id="30" presetID="10" presetClass="exit" presetSubtype="0" fill="hold" nodeType="withEffect">
                                  <p:stCondLst>
                                    <p:cond delay="0"/>
                                  </p:stCondLst>
                                  <p:childTnLst>
                                    <p:animEffect transition="out" filter="fade">
                                      <p:cBhvr>
                                        <p:cTn id="31" dur="2000"/>
                                        <p:tgtEl>
                                          <p:spTgt spid="18471"/>
                                        </p:tgtEl>
                                      </p:cBhvr>
                                    </p:animEffect>
                                    <p:set>
                                      <p:cBhvr>
                                        <p:cTn id="32" dur="1" fill="hold">
                                          <p:stCondLst>
                                            <p:cond delay="1999"/>
                                          </p:stCondLst>
                                        </p:cTn>
                                        <p:tgtEl>
                                          <p:spTgt spid="18471"/>
                                        </p:tgtEl>
                                        <p:attrNameLst>
                                          <p:attrName>style.visibility</p:attrName>
                                        </p:attrNameLst>
                                      </p:cBhvr>
                                      <p:to>
                                        <p:strVal val="hidden"/>
                                      </p:to>
                                    </p:set>
                                  </p:childTnLst>
                                </p:cTn>
                              </p:par>
                              <p:par>
                                <p:cTn id="33" presetID="53" presetClass="entr" presetSubtype="0" fill="hold" nodeType="withEffect">
                                  <p:stCondLst>
                                    <p:cond delay="1500"/>
                                  </p:stCondLst>
                                  <p:childTnLst>
                                    <p:set>
                                      <p:cBhvr>
                                        <p:cTn id="34" dur="1" fill="hold">
                                          <p:stCondLst>
                                            <p:cond delay="0"/>
                                          </p:stCondLst>
                                        </p:cTn>
                                        <p:tgtEl>
                                          <p:spTgt spid="18451"/>
                                        </p:tgtEl>
                                        <p:attrNameLst>
                                          <p:attrName>style.visibility</p:attrName>
                                        </p:attrNameLst>
                                      </p:cBhvr>
                                      <p:to>
                                        <p:strVal val="visible"/>
                                      </p:to>
                                    </p:set>
                                    <p:anim calcmode="lin" valueType="num">
                                      <p:cBhvr>
                                        <p:cTn id="35" dur="500" fill="hold"/>
                                        <p:tgtEl>
                                          <p:spTgt spid="18451"/>
                                        </p:tgtEl>
                                        <p:attrNameLst>
                                          <p:attrName>ppt_w</p:attrName>
                                        </p:attrNameLst>
                                      </p:cBhvr>
                                      <p:tavLst>
                                        <p:tav tm="0">
                                          <p:val>
                                            <p:fltVal val="0"/>
                                          </p:val>
                                        </p:tav>
                                        <p:tav tm="100000">
                                          <p:val>
                                            <p:strVal val="#ppt_w"/>
                                          </p:val>
                                        </p:tav>
                                      </p:tavLst>
                                    </p:anim>
                                    <p:anim calcmode="lin" valueType="num">
                                      <p:cBhvr>
                                        <p:cTn id="36" dur="500" fill="hold"/>
                                        <p:tgtEl>
                                          <p:spTgt spid="18451"/>
                                        </p:tgtEl>
                                        <p:attrNameLst>
                                          <p:attrName>ppt_h</p:attrName>
                                        </p:attrNameLst>
                                      </p:cBhvr>
                                      <p:tavLst>
                                        <p:tav tm="0">
                                          <p:val>
                                            <p:fltVal val="0"/>
                                          </p:val>
                                        </p:tav>
                                        <p:tav tm="100000">
                                          <p:val>
                                            <p:strVal val="#ppt_h"/>
                                          </p:val>
                                        </p:tav>
                                      </p:tavLst>
                                    </p:anim>
                                    <p:animEffect transition="in" filter="fade">
                                      <p:cBhvr>
                                        <p:cTn id="37" dur="500"/>
                                        <p:tgtEl>
                                          <p:spTgt spid="18451"/>
                                        </p:tgtEl>
                                      </p:cBhvr>
                                    </p:animEffect>
                                  </p:childTnLst>
                                </p:cTn>
                              </p:par>
                              <p:par>
                                <p:cTn id="38" presetID="53" presetClass="entr" presetSubtype="0" fill="hold" grpId="0" nodeType="withEffect">
                                  <p:stCondLst>
                                    <p:cond delay="1500"/>
                                  </p:stCondLst>
                                  <p:childTnLst>
                                    <p:set>
                                      <p:cBhvr>
                                        <p:cTn id="39" dur="1" fill="hold">
                                          <p:stCondLst>
                                            <p:cond delay="0"/>
                                          </p:stCondLst>
                                        </p:cTn>
                                        <p:tgtEl>
                                          <p:spTgt spid="18449"/>
                                        </p:tgtEl>
                                        <p:attrNameLst>
                                          <p:attrName>style.visibility</p:attrName>
                                        </p:attrNameLst>
                                      </p:cBhvr>
                                      <p:to>
                                        <p:strVal val="visible"/>
                                      </p:to>
                                    </p:set>
                                    <p:anim calcmode="lin" valueType="num">
                                      <p:cBhvr>
                                        <p:cTn id="40" dur="500" fill="hold"/>
                                        <p:tgtEl>
                                          <p:spTgt spid="18449"/>
                                        </p:tgtEl>
                                        <p:attrNameLst>
                                          <p:attrName>ppt_w</p:attrName>
                                        </p:attrNameLst>
                                      </p:cBhvr>
                                      <p:tavLst>
                                        <p:tav tm="0">
                                          <p:val>
                                            <p:fltVal val="0"/>
                                          </p:val>
                                        </p:tav>
                                        <p:tav tm="100000">
                                          <p:val>
                                            <p:strVal val="#ppt_w"/>
                                          </p:val>
                                        </p:tav>
                                      </p:tavLst>
                                    </p:anim>
                                    <p:anim calcmode="lin" valueType="num">
                                      <p:cBhvr>
                                        <p:cTn id="41" dur="500" fill="hold"/>
                                        <p:tgtEl>
                                          <p:spTgt spid="18449"/>
                                        </p:tgtEl>
                                        <p:attrNameLst>
                                          <p:attrName>ppt_h</p:attrName>
                                        </p:attrNameLst>
                                      </p:cBhvr>
                                      <p:tavLst>
                                        <p:tav tm="0">
                                          <p:val>
                                            <p:fltVal val="0"/>
                                          </p:val>
                                        </p:tav>
                                        <p:tav tm="100000">
                                          <p:val>
                                            <p:strVal val="#ppt_h"/>
                                          </p:val>
                                        </p:tav>
                                      </p:tavLst>
                                    </p:anim>
                                    <p:animEffect transition="in" filter="fade">
                                      <p:cBhvr>
                                        <p:cTn id="42" dur="500"/>
                                        <p:tgtEl>
                                          <p:spTgt spid="1844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18461"/>
                                        </p:tgtEl>
                                        <p:attrNameLst>
                                          <p:attrName>style.visibility</p:attrName>
                                        </p:attrNameLst>
                                      </p:cBhvr>
                                      <p:to>
                                        <p:strVal val="visible"/>
                                      </p:to>
                                    </p:set>
                                    <p:animEffect transition="in" filter="wipe(up)">
                                      <p:cBhvr>
                                        <p:cTn id="45" dur="2000"/>
                                        <p:tgtEl>
                                          <p:spTgt spid="18461"/>
                                        </p:tgtEl>
                                      </p:cBhvr>
                                    </p:animEffect>
                                  </p:childTnLst>
                                </p:cTn>
                              </p:par>
                              <p:par>
                                <p:cTn id="46" presetID="22" presetClass="entr" presetSubtype="8" fill="hold" grpId="0" nodeType="withEffect">
                                  <p:stCondLst>
                                    <p:cond delay="3000"/>
                                  </p:stCondLst>
                                  <p:childTnLst>
                                    <p:set>
                                      <p:cBhvr>
                                        <p:cTn id="47" dur="1" fill="hold">
                                          <p:stCondLst>
                                            <p:cond delay="0"/>
                                          </p:stCondLst>
                                        </p:cTn>
                                        <p:tgtEl>
                                          <p:spTgt spid="18468"/>
                                        </p:tgtEl>
                                        <p:attrNameLst>
                                          <p:attrName>style.visibility</p:attrName>
                                        </p:attrNameLst>
                                      </p:cBhvr>
                                      <p:to>
                                        <p:strVal val="visible"/>
                                      </p:to>
                                    </p:set>
                                    <p:animEffect transition="in" filter="wipe(left)">
                                      <p:cBhvr>
                                        <p:cTn id="48" dur="5000"/>
                                        <p:tgtEl>
                                          <p:spTgt spid="18468"/>
                                        </p:tgtEl>
                                      </p:cBhvr>
                                    </p:animEffect>
                                  </p:childTnLst>
                                </p:cTn>
                              </p:par>
                              <p:par>
                                <p:cTn id="49" presetID="22" presetClass="entr" presetSubtype="8" fill="hold" nodeType="withEffect">
                                  <p:stCondLst>
                                    <p:cond delay="3500"/>
                                  </p:stCondLst>
                                  <p:childTnLst>
                                    <p:set>
                                      <p:cBhvr>
                                        <p:cTn id="50" dur="1" fill="hold">
                                          <p:stCondLst>
                                            <p:cond delay="0"/>
                                          </p:stCondLst>
                                        </p:cTn>
                                        <p:tgtEl>
                                          <p:spTgt spid="18469"/>
                                        </p:tgtEl>
                                        <p:attrNameLst>
                                          <p:attrName>style.visibility</p:attrName>
                                        </p:attrNameLst>
                                      </p:cBhvr>
                                      <p:to>
                                        <p:strVal val="visible"/>
                                      </p:to>
                                    </p:set>
                                    <p:animEffect transition="in" filter="wipe(left)">
                                      <p:cBhvr>
                                        <p:cTn id="51" dur="1000"/>
                                        <p:tgtEl>
                                          <p:spTgt spid="18469"/>
                                        </p:tgtEl>
                                      </p:cBhvr>
                                    </p:animEffect>
                                  </p:childTnLst>
                                </p:cTn>
                              </p:par>
                              <p:par>
                                <p:cTn id="52" presetID="26" presetClass="emph" presetSubtype="0" repeatCount="2000" fill="hold" nodeType="withEffect">
                                  <p:stCondLst>
                                    <p:cond delay="2300"/>
                                  </p:stCondLst>
                                  <p:childTnLst>
                                    <p:animEffect transition="out" filter="fade">
                                      <p:cBhvr>
                                        <p:cTn id="53" dur="500" tmFilter="0, 0; .2, .5; .8, .5; 1, 0"/>
                                        <p:tgtEl>
                                          <p:spTgt spid="18477"/>
                                        </p:tgtEl>
                                      </p:cBhvr>
                                    </p:animEffect>
                                    <p:animScale>
                                      <p:cBhvr>
                                        <p:cTn id="54" dur="250" autoRev="1" fill="hold"/>
                                        <p:tgtEl>
                                          <p:spTgt spid="18477"/>
                                        </p:tgtEl>
                                      </p:cBhvr>
                                      <p:by x="105000" y="105000"/>
                                    </p:animScale>
                                  </p:childTnLst>
                                </p:cTn>
                              </p:par>
                              <p:par>
                                <p:cTn id="55" presetID="26" presetClass="emph" presetSubtype="0" repeatCount="2000" fill="hold" grpId="0" nodeType="withEffect">
                                  <p:stCondLst>
                                    <p:cond delay="6000"/>
                                  </p:stCondLst>
                                  <p:childTnLst>
                                    <p:animEffect transition="out" filter="fade">
                                      <p:cBhvr>
                                        <p:cTn id="56" dur="500" tmFilter="0, 0; .2, .5; .8, .5; 1, 0"/>
                                        <p:tgtEl>
                                          <p:spTgt spid="18465"/>
                                        </p:tgtEl>
                                      </p:cBhvr>
                                    </p:animEffect>
                                    <p:animScale>
                                      <p:cBhvr>
                                        <p:cTn id="57" dur="250" autoRev="1" fill="hold"/>
                                        <p:tgtEl>
                                          <p:spTgt spid="18465"/>
                                        </p:tgtEl>
                                      </p:cBhvr>
                                      <p:by x="105000" y="105000"/>
                                    </p:animScale>
                                  </p:childTnLst>
                                </p:cTn>
                              </p:par>
                              <p:par>
                                <p:cTn id="58" presetID="26" presetClass="emph" presetSubtype="0" repeatCount="2000" fill="hold" grpId="0" nodeType="withEffect">
                                  <p:stCondLst>
                                    <p:cond delay="6000"/>
                                  </p:stCondLst>
                                  <p:childTnLst>
                                    <p:animEffect transition="out" filter="fade">
                                      <p:cBhvr>
                                        <p:cTn id="59" dur="500" tmFilter="0, 0; .2, .5; .8, .5; 1, 0"/>
                                        <p:tgtEl>
                                          <p:spTgt spid="50"/>
                                        </p:tgtEl>
                                      </p:cBhvr>
                                    </p:animEffect>
                                    <p:animScale>
                                      <p:cBhvr>
                                        <p:cTn id="60" dur="250" autoRev="1" fill="hold"/>
                                        <p:tgtEl>
                                          <p:spTgt spid="50"/>
                                        </p:tgtEl>
                                      </p:cBhvr>
                                      <p:by x="105000" y="105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448"/>
                                        </p:tgtEl>
                                        <p:attrNameLst>
                                          <p:attrName>style.visibility</p:attrName>
                                        </p:attrNameLst>
                                      </p:cBhvr>
                                      <p:to>
                                        <p:strVal val="visible"/>
                                      </p:to>
                                    </p:set>
                                    <p:animEffect transition="in" filter="wipe(left)">
                                      <p:cBhvr>
                                        <p:cTn id="65" dur="500"/>
                                        <p:tgtEl>
                                          <p:spTgt spid="18448"/>
                                        </p:tgtEl>
                                      </p:cBhvr>
                                    </p:animEffect>
                                  </p:childTnLst>
                                </p:cTn>
                              </p:par>
                              <p:par>
                                <p:cTn id="66" presetID="22" presetClass="entr" presetSubtype="8"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2000"/>
                                        <p:tgtEl>
                                          <p:spTgt spid="60"/>
                                        </p:tgtEl>
                                      </p:cBhvr>
                                    </p:animEffect>
                                  </p:childTnLst>
                                </p:cTn>
                              </p:par>
                              <p:par>
                                <p:cTn id="69" presetID="53" presetClass="entr" presetSubtype="0" fill="hold" nodeType="withEffect">
                                  <p:stCondLst>
                                    <p:cond delay="0"/>
                                  </p:stCondLst>
                                  <p:childTnLst>
                                    <p:set>
                                      <p:cBhvr>
                                        <p:cTn id="70" dur="1" fill="hold">
                                          <p:stCondLst>
                                            <p:cond delay="0"/>
                                          </p:stCondLst>
                                        </p:cTn>
                                        <p:tgtEl>
                                          <p:spTgt spid="18479"/>
                                        </p:tgtEl>
                                        <p:attrNameLst>
                                          <p:attrName>style.visibility</p:attrName>
                                        </p:attrNameLst>
                                      </p:cBhvr>
                                      <p:to>
                                        <p:strVal val="visible"/>
                                      </p:to>
                                    </p:set>
                                    <p:anim calcmode="lin" valueType="num">
                                      <p:cBhvr>
                                        <p:cTn id="71" dur="500" fill="hold"/>
                                        <p:tgtEl>
                                          <p:spTgt spid="18479"/>
                                        </p:tgtEl>
                                        <p:attrNameLst>
                                          <p:attrName>ppt_w</p:attrName>
                                        </p:attrNameLst>
                                      </p:cBhvr>
                                      <p:tavLst>
                                        <p:tav tm="0">
                                          <p:val>
                                            <p:fltVal val="0"/>
                                          </p:val>
                                        </p:tav>
                                        <p:tav tm="100000">
                                          <p:val>
                                            <p:strVal val="#ppt_w"/>
                                          </p:val>
                                        </p:tav>
                                      </p:tavLst>
                                    </p:anim>
                                    <p:anim calcmode="lin" valueType="num">
                                      <p:cBhvr>
                                        <p:cTn id="72" dur="500" fill="hold"/>
                                        <p:tgtEl>
                                          <p:spTgt spid="18479"/>
                                        </p:tgtEl>
                                        <p:attrNameLst>
                                          <p:attrName>ppt_h</p:attrName>
                                        </p:attrNameLst>
                                      </p:cBhvr>
                                      <p:tavLst>
                                        <p:tav tm="0">
                                          <p:val>
                                            <p:fltVal val="0"/>
                                          </p:val>
                                        </p:tav>
                                        <p:tav tm="100000">
                                          <p:val>
                                            <p:strVal val="#ppt_h"/>
                                          </p:val>
                                        </p:tav>
                                      </p:tavLst>
                                    </p:anim>
                                    <p:animEffect transition="in" filter="fade">
                                      <p:cBhvr>
                                        <p:cTn id="73" dur="500"/>
                                        <p:tgtEl>
                                          <p:spTgt spid="18479"/>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18478"/>
                                        </p:tgtEl>
                                        <p:attrNameLst>
                                          <p:attrName>style.visibility</p:attrName>
                                        </p:attrNameLst>
                                      </p:cBhvr>
                                      <p:to>
                                        <p:strVal val="visible"/>
                                      </p:to>
                                    </p:set>
                                    <p:anim calcmode="lin" valueType="num">
                                      <p:cBhvr>
                                        <p:cTn id="76" dur="500" fill="hold"/>
                                        <p:tgtEl>
                                          <p:spTgt spid="18478"/>
                                        </p:tgtEl>
                                        <p:attrNameLst>
                                          <p:attrName>ppt_w</p:attrName>
                                        </p:attrNameLst>
                                      </p:cBhvr>
                                      <p:tavLst>
                                        <p:tav tm="0">
                                          <p:val>
                                            <p:fltVal val="0"/>
                                          </p:val>
                                        </p:tav>
                                        <p:tav tm="100000">
                                          <p:val>
                                            <p:strVal val="#ppt_w"/>
                                          </p:val>
                                        </p:tav>
                                      </p:tavLst>
                                    </p:anim>
                                    <p:anim calcmode="lin" valueType="num">
                                      <p:cBhvr>
                                        <p:cTn id="77" dur="500" fill="hold"/>
                                        <p:tgtEl>
                                          <p:spTgt spid="18478"/>
                                        </p:tgtEl>
                                        <p:attrNameLst>
                                          <p:attrName>ppt_h</p:attrName>
                                        </p:attrNameLst>
                                      </p:cBhvr>
                                      <p:tavLst>
                                        <p:tav tm="0">
                                          <p:val>
                                            <p:fltVal val="0"/>
                                          </p:val>
                                        </p:tav>
                                        <p:tav tm="100000">
                                          <p:val>
                                            <p:strVal val="#ppt_h"/>
                                          </p:val>
                                        </p:tav>
                                      </p:tavLst>
                                    </p:anim>
                                    <p:animEffect transition="in" filter="fade">
                                      <p:cBhvr>
                                        <p:cTn id="78" dur="500"/>
                                        <p:tgtEl>
                                          <p:spTgt spid="18478"/>
                                        </p:tgtEl>
                                      </p:cBhvr>
                                    </p:animEffect>
                                  </p:childTnLst>
                                </p:cTn>
                              </p:par>
                              <p:par>
                                <p:cTn id="79" presetID="10" presetClass="exit" presetSubtype="0" fill="hold" nodeType="withEffect">
                                  <p:stCondLst>
                                    <p:cond delay="0"/>
                                  </p:stCondLst>
                                  <p:childTnLst>
                                    <p:animEffect transition="out" filter="fade">
                                      <p:cBhvr>
                                        <p:cTn id="80" dur="1000"/>
                                        <p:tgtEl>
                                          <p:spTgt spid="18469"/>
                                        </p:tgtEl>
                                      </p:cBhvr>
                                    </p:animEffect>
                                    <p:set>
                                      <p:cBhvr>
                                        <p:cTn id="81" dur="1" fill="hold">
                                          <p:stCondLst>
                                            <p:cond delay="999"/>
                                          </p:stCondLst>
                                        </p:cTn>
                                        <p:tgtEl>
                                          <p:spTgt spid="18469"/>
                                        </p:tgtEl>
                                        <p:attrNameLst>
                                          <p:attrName>style.visibility</p:attrName>
                                        </p:attrNameLst>
                                      </p:cBhvr>
                                      <p:to>
                                        <p:strVal val="hidden"/>
                                      </p:to>
                                    </p:set>
                                  </p:childTnLst>
                                </p:cTn>
                              </p:par>
                              <p:par>
                                <p:cTn id="82" presetID="26" presetClass="emph" presetSubtype="0" repeatCount="2000" fill="hold" nodeType="withEffect">
                                  <p:stCondLst>
                                    <p:cond delay="3000"/>
                                  </p:stCondLst>
                                  <p:childTnLst>
                                    <p:animEffect transition="out" filter="fade">
                                      <p:cBhvr>
                                        <p:cTn id="83" dur="500" tmFilter="0, 0; .2, .5; .8, .5; 1, 0"/>
                                        <p:tgtEl>
                                          <p:spTgt spid="18477"/>
                                        </p:tgtEl>
                                      </p:cBhvr>
                                    </p:animEffect>
                                    <p:animScale>
                                      <p:cBhvr>
                                        <p:cTn id="84" dur="250" autoRev="1" fill="hold"/>
                                        <p:tgtEl>
                                          <p:spTgt spid="18477"/>
                                        </p:tgtEl>
                                      </p:cBhvr>
                                      <p:by x="105000" y="105000"/>
                                    </p:animScale>
                                  </p:childTnLst>
                                </p:cTn>
                              </p:par>
                              <p:par>
                                <p:cTn id="85" presetID="26" presetClass="emph" presetSubtype="0" repeatCount="2000" fill="hold" nodeType="withEffect">
                                  <p:stCondLst>
                                    <p:cond delay="3000"/>
                                  </p:stCondLst>
                                  <p:childTnLst>
                                    <p:animEffect transition="out" filter="fade">
                                      <p:cBhvr>
                                        <p:cTn id="86" dur="500" tmFilter="0, 0; .2, .5; .8, .5; 1, 0"/>
                                        <p:tgtEl>
                                          <p:spTgt spid="16421"/>
                                        </p:tgtEl>
                                      </p:cBhvr>
                                    </p:animEffect>
                                    <p:animScale>
                                      <p:cBhvr>
                                        <p:cTn id="87" dur="250" autoRev="1" fill="hold"/>
                                        <p:tgtEl>
                                          <p:spTgt spid="16421"/>
                                        </p:tgtEl>
                                      </p:cBhvr>
                                      <p:by x="105000" y="105000"/>
                                    </p:animScale>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wipe(left)">
                                      <p:cBhvr>
                                        <p:cTn id="92" dur="3000"/>
                                        <p:tgtEl>
                                          <p:spTgt spid="51"/>
                                        </p:tgtEl>
                                      </p:cBhvr>
                                    </p:animEffect>
                                  </p:childTnLst>
                                </p:cTn>
                              </p:par>
                              <p:par>
                                <p:cTn id="93" presetID="22" presetClass="entr" presetSubtype="8" fill="hold" nodeType="withEffect">
                                  <p:stCondLst>
                                    <p:cond delay="1600"/>
                                  </p:stCondLst>
                                  <p:childTnLst>
                                    <p:set>
                                      <p:cBhvr>
                                        <p:cTn id="94" dur="1" fill="hold">
                                          <p:stCondLst>
                                            <p:cond delay="0"/>
                                          </p:stCondLst>
                                        </p:cTn>
                                        <p:tgtEl>
                                          <p:spTgt spid="56"/>
                                        </p:tgtEl>
                                        <p:attrNameLst>
                                          <p:attrName>style.visibility</p:attrName>
                                        </p:attrNameLst>
                                      </p:cBhvr>
                                      <p:to>
                                        <p:strVal val="visible"/>
                                      </p:to>
                                    </p:set>
                                    <p:animEffect transition="in" filter="wipe(left)">
                                      <p:cBhvr>
                                        <p:cTn id="95" dur="2000"/>
                                        <p:tgtEl>
                                          <p:spTgt spid="56"/>
                                        </p:tgtEl>
                                      </p:cBhvr>
                                    </p:animEffect>
                                  </p:childTnLst>
                                </p:cTn>
                              </p:par>
                              <p:par>
                                <p:cTn id="96" presetID="10" presetClass="exit" presetSubtype="0" fill="hold" nodeType="withEffect">
                                  <p:stCondLst>
                                    <p:cond delay="0"/>
                                  </p:stCondLst>
                                  <p:childTnLst>
                                    <p:animEffect transition="out" filter="fade">
                                      <p:cBhvr>
                                        <p:cTn id="97" dur="2000"/>
                                        <p:tgtEl>
                                          <p:spTgt spid="60"/>
                                        </p:tgtEl>
                                      </p:cBhvr>
                                    </p:animEffect>
                                    <p:set>
                                      <p:cBhvr>
                                        <p:cTn id="98" dur="1" fill="hold">
                                          <p:stCondLst>
                                            <p:cond delay="1999"/>
                                          </p:stCondLst>
                                        </p:cTn>
                                        <p:tgtEl>
                                          <p:spTgt spid="60"/>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nodeType="clickEffect">
                                  <p:stCondLst>
                                    <p:cond delay="0"/>
                                  </p:stCondLst>
                                  <p:childTnLst>
                                    <p:set>
                                      <p:cBhvr>
                                        <p:cTn id="102" dur="1" fill="hold">
                                          <p:stCondLst>
                                            <p:cond delay="0"/>
                                          </p:stCondLst>
                                        </p:cTn>
                                        <p:tgtEl>
                                          <p:spTgt spid="18453"/>
                                        </p:tgtEl>
                                        <p:attrNameLst>
                                          <p:attrName>style.visibility</p:attrName>
                                        </p:attrNameLst>
                                      </p:cBhvr>
                                      <p:to>
                                        <p:strVal val="visible"/>
                                      </p:to>
                                    </p:set>
                                    <p:anim calcmode="lin" valueType="num">
                                      <p:cBhvr>
                                        <p:cTn id="103" dur="500" fill="hold"/>
                                        <p:tgtEl>
                                          <p:spTgt spid="18453"/>
                                        </p:tgtEl>
                                        <p:attrNameLst>
                                          <p:attrName>ppt_w</p:attrName>
                                        </p:attrNameLst>
                                      </p:cBhvr>
                                      <p:tavLst>
                                        <p:tav tm="0">
                                          <p:val>
                                            <p:fltVal val="0"/>
                                          </p:val>
                                        </p:tav>
                                        <p:tav tm="100000">
                                          <p:val>
                                            <p:strVal val="#ppt_w"/>
                                          </p:val>
                                        </p:tav>
                                      </p:tavLst>
                                    </p:anim>
                                    <p:anim calcmode="lin" valueType="num">
                                      <p:cBhvr>
                                        <p:cTn id="104" dur="500" fill="hold"/>
                                        <p:tgtEl>
                                          <p:spTgt spid="18453"/>
                                        </p:tgtEl>
                                        <p:attrNameLst>
                                          <p:attrName>ppt_h</p:attrName>
                                        </p:attrNameLst>
                                      </p:cBhvr>
                                      <p:tavLst>
                                        <p:tav tm="0">
                                          <p:val>
                                            <p:fltVal val="0"/>
                                          </p:val>
                                        </p:tav>
                                        <p:tav tm="100000">
                                          <p:val>
                                            <p:strVal val="#ppt_h"/>
                                          </p:val>
                                        </p:tav>
                                      </p:tavLst>
                                    </p:anim>
                                    <p:animEffect transition="in" filter="fade">
                                      <p:cBhvr>
                                        <p:cTn id="105" dur="500"/>
                                        <p:tgtEl>
                                          <p:spTgt spid="18453"/>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18452"/>
                                        </p:tgtEl>
                                        <p:attrNameLst>
                                          <p:attrName>style.visibility</p:attrName>
                                        </p:attrNameLst>
                                      </p:cBhvr>
                                      <p:to>
                                        <p:strVal val="visible"/>
                                      </p:to>
                                    </p:set>
                                    <p:anim calcmode="lin" valueType="num">
                                      <p:cBhvr>
                                        <p:cTn id="108" dur="500" fill="hold"/>
                                        <p:tgtEl>
                                          <p:spTgt spid="18452"/>
                                        </p:tgtEl>
                                        <p:attrNameLst>
                                          <p:attrName>ppt_w</p:attrName>
                                        </p:attrNameLst>
                                      </p:cBhvr>
                                      <p:tavLst>
                                        <p:tav tm="0">
                                          <p:val>
                                            <p:fltVal val="0"/>
                                          </p:val>
                                        </p:tav>
                                        <p:tav tm="100000">
                                          <p:val>
                                            <p:strVal val="#ppt_w"/>
                                          </p:val>
                                        </p:tav>
                                      </p:tavLst>
                                    </p:anim>
                                    <p:anim calcmode="lin" valueType="num">
                                      <p:cBhvr>
                                        <p:cTn id="109" dur="500" fill="hold"/>
                                        <p:tgtEl>
                                          <p:spTgt spid="18452"/>
                                        </p:tgtEl>
                                        <p:attrNameLst>
                                          <p:attrName>ppt_h</p:attrName>
                                        </p:attrNameLst>
                                      </p:cBhvr>
                                      <p:tavLst>
                                        <p:tav tm="0">
                                          <p:val>
                                            <p:fltVal val="0"/>
                                          </p:val>
                                        </p:tav>
                                        <p:tav tm="100000">
                                          <p:val>
                                            <p:strVal val="#ppt_h"/>
                                          </p:val>
                                        </p:tav>
                                      </p:tavLst>
                                    </p:anim>
                                    <p:animEffect transition="in" filter="fade">
                                      <p:cBhvr>
                                        <p:cTn id="110" dur="500"/>
                                        <p:tgtEl>
                                          <p:spTgt spid="18452"/>
                                        </p:tgtEl>
                                      </p:cBhvr>
                                    </p:animEffect>
                                  </p:childTnLst>
                                </p:cTn>
                              </p:par>
                              <p:par>
                                <p:cTn id="111" presetID="26" presetClass="emph" presetSubtype="0" repeatCount="2000" fill="hold" nodeType="withEffect">
                                  <p:stCondLst>
                                    <p:cond delay="2000"/>
                                  </p:stCondLst>
                                  <p:childTnLst>
                                    <p:animEffect transition="out" filter="fade">
                                      <p:cBhvr>
                                        <p:cTn id="112" dur="500" tmFilter="0, 0; .2, .5; .8, .5; 1, 0"/>
                                        <p:tgtEl>
                                          <p:spTgt spid="18477"/>
                                        </p:tgtEl>
                                      </p:cBhvr>
                                    </p:animEffect>
                                    <p:animScale>
                                      <p:cBhvr>
                                        <p:cTn id="113" dur="250" autoRev="1" fill="hold"/>
                                        <p:tgtEl>
                                          <p:spTgt spid="18477"/>
                                        </p:tgtEl>
                                      </p:cBhvr>
                                      <p:by x="105000" y="105000"/>
                                    </p:animScale>
                                  </p:childTnLst>
                                </p:cTn>
                              </p:par>
                              <p:par>
                                <p:cTn id="114" presetID="26" presetClass="emph" presetSubtype="0" repeatCount="2000" fill="hold" nodeType="withEffect">
                                  <p:stCondLst>
                                    <p:cond delay="2000"/>
                                  </p:stCondLst>
                                  <p:childTnLst>
                                    <p:animEffect transition="out" filter="fade">
                                      <p:cBhvr>
                                        <p:cTn id="115" dur="500" tmFilter="0, 0; .2, .5; .8, .5; 1, 0"/>
                                        <p:tgtEl>
                                          <p:spTgt spid="16421"/>
                                        </p:tgtEl>
                                      </p:cBhvr>
                                    </p:animEffect>
                                    <p:animScale>
                                      <p:cBhvr>
                                        <p:cTn id="116" dur="250" autoRev="1" fill="hold"/>
                                        <p:tgtEl>
                                          <p:spTgt spid="16421"/>
                                        </p:tgtEl>
                                      </p:cBhvr>
                                      <p:by x="105000" y="105000"/>
                                    </p:animScale>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3" presetClass="entr" presetSubtype="0" fill="hold" nodeType="clickEffect">
                                  <p:stCondLst>
                                    <p:cond delay="0"/>
                                  </p:stCondLst>
                                  <p:childTnLst>
                                    <p:set>
                                      <p:cBhvr>
                                        <p:cTn id="120" dur="1" fill="hold">
                                          <p:stCondLst>
                                            <p:cond delay="0"/>
                                          </p:stCondLst>
                                        </p:cTn>
                                        <p:tgtEl>
                                          <p:spTgt spid="18454"/>
                                        </p:tgtEl>
                                        <p:attrNameLst>
                                          <p:attrName>style.visibility</p:attrName>
                                        </p:attrNameLst>
                                      </p:cBhvr>
                                      <p:to>
                                        <p:strVal val="visible"/>
                                      </p:to>
                                    </p:set>
                                    <p:anim calcmode="lin" valueType="num">
                                      <p:cBhvr>
                                        <p:cTn id="121" dur="500" fill="hold"/>
                                        <p:tgtEl>
                                          <p:spTgt spid="18454"/>
                                        </p:tgtEl>
                                        <p:attrNameLst>
                                          <p:attrName>ppt_w</p:attrName>
                                        </p:attrNameLst>
                                      </p:cBhvr>
                                      <p:tavLst>
                                        <p:tav tm="0">
                                          <p:val>
                                            <p:fltVal val="0"/>
                                          </p:val>
                                        </p:tav>
                                        <p:tav tm="100000">
                                          <p:val>
                                            <p:strVal val="#ppt_w"/>
                                          </p:val>
                                        </p:tav>
                                      </p:tavLst>
                                    </p:anim>
                                    <p:anim calcmode="lin" valueType="num">
                                      <p:cBhvr>
                                        <p:cTn id="122" dur="500" fill="hold"/>
                                        <p:tgtEl>
                                          <p:spTgt spid="18454"/>
                                        </p:tgtEl>
                                        <p:attrNameLst>
                                          <p:attrName>ppt_h</p:attrName>
                                        </p:attrNameLst>
                                      </p:cBhvr>
                                      <p:tavLst>
                                        <p:tav tm="0">
                                          <p:val>
                                            <p:fltVal val="0"/>
                                          </p:val>
                                        </p:tav>
                                        <p:tav tm="100000">
                                          <p:val>
                                            <p:strVal val="#ppt_h"/>
                                          </p:val>
                                        </p:tav>
                                      </p:tavLst>
                                    </p:anim>
                                    <p:animEffect transition="in" filter="fade">
                                      <p:cBhvr>
                                        <p:cTn id="123" dur="500"/>
                                        <p:tgtEl>
                                          <p:spTgt spid="18454"/>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18450"/>
                                        </p:tgtEl>
                                        <p:attrNameLst>
                                          <p:attrName>style.visibility</p:attrName>
                                        </p:attrNameLst>
                                      </p:cBhvr>
                                      <p:to>
                                        <p:strVal val="visible"/>
                                      </p:to>
                                    </p:set>
                                    <p:anim calcmode="lin" valueType="num">
                                      <p:cBhvr>
                                        <p:cTn id="126" dur="500" fill="hold"/>
                                        <p:tgtEl>
                                          <p:spTgt spid="18450"/>
                                        </p:tgtEl>
                                        <p:attrNameLst>
                                          <p:attrName>ppt_w</p:attrName>
                                        </p:attrNameLst>
                                      </p:cBhvr>
                                      <p:tavLst>
                                        <p:tav tm="0">
                                          <p:val>
                                            <p:fltVal val="0"/>
                                          </p:val>
                                        </p:tav>
                                        <p:tav tm="100000">
                                          <p:val>
                                            <p:strVal val="#ppt_w"/>
                                          </p:val>
                                        </p:tav>
                                      </p:tavLst>
                                    </p:anim>
                                    <p:anim calcmode="lin" valueType="num">
                                      <p:cBhvr>
                                        <p:cTn id="127" dur="500" fill="hold"/>
                                        <p:tgtEl>
                                          <p:spTgt spid="18450"/>
                                        </p:tgtEl>
                                        <p:attrNameLst>
                                          <p:attrName>ppt_h</p:attrName>
                                        </p:attrNameLst>
                                      </p:cBhvr>
                                      <p:tavLst>
                                        <p:tav tm="0">
                                          <p:val>
                                            <p:fltVal val="0"/>
                                          </p:val>
                                        </p:tav>
                                        <p:tav tm="100000">
                                          <p:val>
                                            <p:strVal val="#ppt_h"/>
                                          </p:val>
                                        </p:tav>
                                      </p:tavLst>
                                    </p:anim>
                                    <p:animEffect transition="in" filter="fade">
                                      <p:cBhvr>
                                        <p:cTn id="128" dur="500"/>
                                        <p:tgtEl>
                                          <p:spTgt spid="18450"/>
                                        </p:tgtEl>
                                      </p:cBhvr>
                                    </p:animEffect>
                                  </p:childTnLst>
                                </p:cTn>
                              </p:par>
                              <p:par>
                                <p:cTn id="129" presetID="22" presetClass="entr" presetSubtype="8" fill="hold" grpId="0" nodeType="withEffect">
                                  <p:stCondLst>
                                    <p:cond delay="500"/>
                                  </p:stCondLst>
                                  <p:childTnLst>
                                    <p:set>
                                      <p:cBhvr>
                                        <p:cTn id="130" dur="1" fill="hold">
                                          <p:stCondLst>
                                            <p:cond delay="0"/>
                                          </p:stCondLst>
                                        </p:cTn>
                                        <p:tgtEl>
                                          <p:spTgt spid="52"/>
                                        </p:tgtEl>
                                        <p:attrNameLst>
                                          <p:attrName>style.visibility</p:attrName>
                                        </p:attrNameLst>
                                      </p:cBhvr>
                                      <p:to>
                                        <p:strVal val="visible"/>
                                      </p:to>
                                    </p:set>
                                    <p:animEffect transition="in" filter="wipe(left)">
                                      <p:cBhvr>
                                        <p:cTn id="131" dur="3000"/>
                                        <p:tgtEl>
                                          <p:spTgt spid="52"/>
                                        </p:tgtEl>
                                      </p:cBhvr>
                                    </p:animEffect>
                                  </p:childTnLst>
                                </p:cTn>
                              </p:par>
                              <p:par>
                                <p:cTn id="132" presetID="10" presetClass="entr" presetSubtype="0" fill="hold" nodeType="withEffect">
                                  <p:stCondLst>
                                    <p:cond delay="2500"/>
                                  </p:stCondLst>
                                  <p:childTnLst>
                                    <p:set>
                                      <p:cBhvr>
                                        <p:cTn id="133" dur="1" fill="hold">
                                          <p:stCondLst>
                                            <p:cond delay="0"/>
                                          </p:stCondLst>
                                        </p:cTn>
                                        <p:tgtEl>
                                          <p:spTgt spid="18474"/>
                                        </p:tgtEl>
                                        <p:attrNameLst>
                                          <p:attrName>style.visibility</p:attrName>
                                        </p:attrNameLst>
                                      </p:cBhvr>
                                      <p:to>
                                        <p:strVal val="visible"/>
                                      </p:to>
                                    </p:set>
                                    <p:animEffect transition="in" filter="fade">
                                      <p:cBhvr>
                                        <p:cTn id="134" dur="500"/>
                                        <p:tgtEl>
                                          <p:spTgt spid="18474"/>
                                        </p:tgtEl>
                                      </p:cBhvr>
                                    </p:animEffect>
                                  </p:childTnLst>
                                </p:cTn>
                              </p:par>
                              <p:par>
                                <p:cTn id="135" presetID="10" presetClass="entr" presetSubtype="0" fill="hold" grpId="1" nodeType="withEffect">
                                  <p:stCondLst>
                                    <p:cond delay="2500"/>
                                  </p:stCondLst>
                                  <p:childTnLst>
                                    <p:set>
                                      <p:cBhvr>
                                        <p:cTn id="136" dur="1" fill="hold">
                                          <p:stCondLst>
                                            <p:cond delay="0"/>
                                          </p:stCondLst>
                                        </p:cTn>
                                        <p:tgtEl>
                                          <p:spTgt spid="18473"/>
                                        </p:tgtEl>
                                        <p:attrNameLst>
                                          <p:attrName>style.visibility</p:attrName>
                                        </p:attrNameLst>
                                      </p:cBhvr>
                                      <p:to>
                                        <p:strVal val="visible"/>
                                      </p:to>
                                    </p:set>
                                    <p:animEffect transition="in" filter="fade">
                                      <p:cBhvr>
                                        <p:cTn id="137" dur="500"/>
                                        <p:tgtEl>
                                          <p:spTgt spid="18473"/>
                                        </p:tgtEl>
                                      </p:cBhvr>
                                    </p:animEffect>
                                  </p:childTnLst>
                                </p:cTn>
                              </p:par>
                              <p:par>
                                <p:cTn id="138" presetID="26" presetClass="emph" presetSubtype="0" repeatCount="2000" fill="hold" nodeType="withEffect">
                                  <p:stCondLst>
                                    <p:cond delay="3800"/>
                                  </p:stCondLst>
                                  <p:childTnLst>
                                    <p:animEffect transition="out" filter="fade">
                                      <p:cBhvr>
                                        <p:cTn id="139" dur="500" tmFilter="0, 0; .2, .5; .8, .5; 1, 0"/>
                                        <p:tgtEl>
                                          <p:spTgt spid="18474"/>
                                        </p:tgtEl>
                                      </p:cBhvr>
                                    </p:animEffect>
                                    <p:animScale>
                                      <p:cBhvr>
                                        <p:cTn id="140" dur="250" autoRev="1" fill="hold"/>
                                        <p:tgtEl>
                                          <p:spTgt spid="18474"/>
                                        </p:tgtEl>
                                      </p:cBhvr>
                                      <p:by x="105000" y="105000"/>
                                    </p:animScale>
                                  </p:childTnLst>
                                </p:cTn>
                              </p:par>
                              <p:par>
                                <p:cTn id="141" presetID="26" presetClass="emph" presetSubtype="0" repeatCount="2000" fill="hold" grpId="0" nodeType="withEffect">
                                  <p:stCondLst>
                                    <p:cond delay="3800"/>
                                  </p:stCondLst>
                                  <p:childTnLst>
                                    <p:animEffect transition="out" filter="fade">
                                      <p:cBhvr>
                                        <p:cTn id="142" dur="500" tmFilter="0, 0; .2, .5; .8, .5; 1, 0"/>
                                        <p:tgtEl>
                                          <p:spTgt spid="18473"/>
                                        </p:tgtEl>
                                      </p:cBhvr>
                                    </p:animEffect>
                                    <p:animScale>
                                      <p:cBhvr>
                                        <p:cTn id="143" dur="250" autoRev="1" fill="hold"/>
                                        <p:tgtEl>
                                          <p:spTgt spid="18473"/>
                                        </p:tgtEl>
                                      </p:cBhvr>
                                      <p:by x="105000" y="105000"/>
                                    </p:animScale>
                                  </p:childTnLst>
                                </p:cTn>
                              </p:par>
                              <p:par>
                                <p:cTn id="144" presetID="1" presetClass="entr" presetSubtype="0" fill="hold" nodeType="withEffect">
                                  <p:stCondLst>
                                    <p:cond delay="3000"/>
                                  </p:stCondLst>
                                  <p:childTnLst>
                                    <p:set>
                                      <p:cBhvr>
                                        <p:cTn id="145" dur="1" fill="hold">
                                          <p:stCondLst>
                                            <p:cond delay="0"/>
                                          </p:stCondLst>
                                        </p:cTn>
                                        <p:tgtEl>
                                          <p:spTgt spid="18476"/>
                                        </p:tgtEl>
                                        <p:attrNameLst>
                                          <p:attrName>style.visibility</p:attrName>
                                        </p:attrNameLst>
                                      </p:cBhvr>
                                      <p:to>
                                        <p:strVal val="visible"/>
                                      </p:to>
                                    </p:set>
                                  </p:childTnLst>
                                </p:cTn>
                              </p:par>
                              <p:par>
                                <p:cTn id="146" presetID="22" presetClass="entr" presetSubtype="8" fill="hold" nodeType="withEffect">
                                  <p:stCondLst>
                                    <p:cond delay="2500"/>
                                  </p:stCondLst>
                                  <p:childTnLst>
                                    <p:set>
                                      <p:cBhvr>
                                        <p:cTn id="147" dur="1" fill="hold">
                                          <p:stCondLst>
                                            <p:cond delay="0"/>
                                          </p:stCondLst>
                                        </p:cTn>
                                        <p:tgtEl>
                                          <p:spTgt spid="58"/>
                                        </p:tgtEl>
                                        <p:attrNameLst>
                                          <p:attrName>style.visibility</p:attrName>
                                        </p:attrNameLst>
                                      </p:cBhvr>
                                      <p:to>
                                        <p:strVal val="visible"/>
                                      </p:to>
                                    </p:set>
                                    <p:animEffect transition="in" filter="wipe(left)">
                                      <p:cBhvr>
                                        <p:cTn id="148" dur="2000"/>
                                        <p:tgtEl>
                                          <p:spTgt spid="58"/>
                                        </p:tgtEl>
                                      </p:cBhvr>
                                    </p:animEffect>
                                  </p:childTnLst>
                                </p:cTn>
                              </p:par>
                              <p:par>
                                <p:cTn id="149" presetID="10" presetClass="exit" presetSubtype="0" fill="hold" nodeType="withEffect">
                                  <p:stCondLst>
                                    <p:cond delay="0"/>
                                  </p:stCondLst>
                                  <p:childTnLst>
                                    <p:animEffect transition="out" filter="fade">
                                      <p:cBhvr>
                                        <p:cTn id="150" dur="2500"/>
                                        <p:tgtEl>
                                          <p:spTgt spid="56"/>
                                        </p:tgtEl>
                                      </p:cBhvr>
                                    </p:animEffect>
                                    <p:set>
                                      <p:cBhvr>
                                        <p:cTn id="151" dur="1" fill="hold">
                                          <p:stCondLst>
                                            <p:cond delay="2499"/>
                                          </p:stCondLst>
                                        </p:cTn>
                                        <p:tgtEl>
                                          <p:spTgt spid="56"/>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2000"/>
                                        <p:tgtEl>
                                          <p:spTgt spid="58"/>
                                        </p:tgtEl>
                                      </p:cBhvr>
                                    </p:animEffect>
                                    <p:set>
                                      <p:cBhvr>
                                        <p:cTn id="154" dur="1" fill="hold">
                                          <p:stCondLst>
                                            <p:cond delay="1999"/>
                                          </p:stCondLst>
                                        </p:cTn>
                                        <p:tgtEl>
                                          <p:spTgt spid="58"/>
                                        </p:tgtEl>
                                        <p:attrNameLst>
                                          <p:attrName>style.visibility</p:attrName>
                                        </p:attrNameLst>
                                      </p:cBhvr>
                                      <p:to>
                                        <p:strVal val="hidden"/>
                                      </p:to>
                                    </p:set>
                                  </p:childTnLst>
                                </p:cTn>
                              </p:par>
                              <p:par>
                                <p:cTn id="155" presetID="10" presetClass="entr" presetSubtype="0" fill="hold" nodeType="withEffect">
                                  <p:stCondLst>
                                    <p:cond delay="2500"/>
                                  </p:stCondLst>
                                  <p:childTnLst>
                                    <p:set>
                                      <p:cBhvr>
                                        <p:cTn id="156" dur="1" fill="hold">
                                          <p:stCondLst>
                                            <p:cond delay="0"/>
                                          </p:stCondLst>
                                        </p:cTn>
                                        <p:tgtEl>
                                          <p:spTgt spid="16408"/>
                                        </p:tgtEl>
                                        <p:attrNameLst>
                                          <p:attrName>style.visibility</p:attrName>
                                        </p:attrNameLst>
                                      </p:cBhvr>
                                      <p:to>
                                        <p:strVal val="visible"/>
                                      </p:to>
                                    </p:set>
                                    <p:animEffect transition="in" filter="fade">
                                      <p:cBhvr>
                                        <p:cTn id="157" dur="500"/>
                                        <p:tgtEl>
                                          <p:spTgt spid="16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animBg="1"/>
      <p:bldP spid="18449" grpId="0"/>
      <p:bldP spid="18450" grpId="0"/>
      <p:bldP spid="18452" grpId="0"/>
      <p:bldP spid="18473" grpId="0"/>
      <p:bldP spid="18473" grpId="1"/>
      <p:bldP spid="18478" grpId="0"/>
      <p:bldP spid="50" grpId="0"/>
      <p:bldP spid="51" grpId="0" animBg="1"/>
      <p:bldP spid="52" grpId="0" animBg="1"/>
      <p:bldP spid="18468" grpId="0" animBg="1"/>
      <p:bldP spid="18443" grpId="0" animBg="1"/>
      <p:bldP spid="18461" grpId="0" animBg="1"/>
      <p:bldP spid="18458" grpId="0"/>
      <p:bldP spid="184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Unloading at School</a:t>
            </a:r>
            <a:endParaRPr sz="4800">
              <a:latin typeface="Comic Sans MS" pitchFamily="66" charset="0"/>
            </a:endParaRPr>
          </a:p>
        </p:txBody>
      </p:sp>
      <p:sp>
        <p:nvSpPr>
          <p:cNvPr id="3" name="Content Placeholder 2"/>
          <p:cNvSpPr>
            <a:spLocks noGrp="1"/>
          </p:cNvSpPr>
          <p:nvPr>
            <p:ph idx="1"/>
          </p:nvPr>
        </p:nvSpPr>
        <p:spPr>
          <a:xfrm>
            <a:off x="457200" y="1279525"/>
            <a:ext cx="8686800" cy="4846638"/>
          </a:xfrm>
        </p:spPr>
        <p:txBody>
          <a:bodyPr/>
          <a:lstStyle/>
          <a:p>
            <a:pPr eaLnBrk="1" hangingPunct="1"/>
            <a:r>
              <a:rPr lang="en-US" altLang="en-US" sz="3200" b="1" smtClean="0">
                <a:solidFill>
                  <a:srgbClr val="181818"/>
                </a:solidFill>
                <a:latin typeface="Calibri" panose="020F0502020204030204" pitchFamily="34" charset="0"/>
                <a:cs typeface="Calibri" panose="020F0502020204030204" pitchFamily="34" charset="0"/>
              </a:rPr>
              <a:t>Important behaviors</a:t>
            </a:r>
            <a:r>
              <a:rPr lang="en-US" altLang="en-US" sz="3200" smtClean="0">
                <a:solidFill>
                  <a:srgbClr val="181818"/>
                </a:solidFill>
                <a:latin typeface="Calibri" panose="020F0502020204030204" pitchFamily="34" charset="0"/>
                <a:cs typeface="Calibri" panose="020F0502020204030204" pitchFamily="34" charset="0"/>
              </a:rPr>
              <a:t> when unloading at school:</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Make sure no items get caught in handrail </a:t>
            </a:r>
            <a:br>
              <a:rPr lang="en-US" altLang="en-US" sz="3000" smtClean="0">
                <a:solidFill>
                  <a:srgbClr val="181818"/>
                </a:solidFill>
                <a:latin typeface="Calibri" panose="020F0502020204030204" pitchFamily="34" charset="0"/>
                <a:cs typeface="Calibri" panose="020F0502020204030204" pitchFamily="34" charset="0"/>
              </a:rPr>
            </a:br>
            <a:r>
              <a:rPr lang="en-US" altLang="en-US" sz="3000" smtClean="0">
                <a:solidFill>
                  <a:srgbClr val="181818"/>
                </a:solidFill>
                <a:latin typeface="Calibri" panose="020F0502020204030204" pitchFamily="34" charset="0"/>
                <a:cs typeface="Calibri" panose="020F0502020204030204" pitchFamily="34" charset="0"/>
              </a:rPr>
              <a:t>or door</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Exit danger zone </a:t>
            </a:r>
            <a:br>
              <a:rPr lang="en-US" altLang="en-US" sz="3000" smtClean="0">
                <a:solidFill>
                  <a:srgbClr val="181818"/>
                </a:solidFill>
                <a:latin typeface="Calibri" panose="020F0502020204030204" pitchFamily="34" charset="0"/>
                <a:cs typeface="Calibri" panose="020F0502020204030204" pitchFamily="34" charset="0"/>
              </a:rPr>
            </a:br>
            <a:r>
              <a:rPr lang="en-US" altLang="en-US" sz="3000" smtClean="0">
                <a:solidFill>
                  <a:srgbClr val="181818"/>
                </a:solidFill>
                <a:latin typeface="Calibri" panose="020F0502020204030204" pitchFamily="34" charset="0"/>
                <a:cs typeface="Calibri" panose="020F0502020204030204" pitchFamily="34" charset="0"/>
              </a:rPr>
              <a:t>&amp; get bus driver’s </a:t>
            </a:r>
            <a:br>
              <a:rPr lang="en-US" altLang="en-US" sz="3000" smtClean="0">
                <a:solidFill>
                  <a:srgbClr val="181818"/>
                </a:solidFill>
                <a:latin typeface="Calibri" panose="020F0502020204030204" pitchFamily="34" charset="0"/>
                <a:cs typeface="Calibri" panose="020F0502020204030204" pitchFamily="34" charset="0"/>
              </a:rPr>
            </a:br>
            <a:r>
              <a:rPr lang="en-US" altLang="en-US" sz="3000" smtClean="0">
                <a:solidFill>
                  <a:srgbClr val="181818"/>
                </a:solidFill>
                <a:latin typeface="Calibri" panose="020F0502020204030204" pitchFamily="34" charset="0"/>
                <a:cs typeface="Calibri" panose="020F0502020204030204" pitchFamily="34" charset="0"/>
              </a:rPr>
              <a:t>attention</a:t>
            </a:r>
          </a:p>
          <a:p>
            <a:pPr lvl="2" indent="-273050" eaLnBrk="1" hangingPunct="1"/>
            <a:r>
              <a:rPr lang="en-US" altLang="en-US" sz="2800" smtClean="0">
                <a:solidFill>
                  <a:srgbClr val="181818"/>
                </a:solidFill>
                <a:latin typeface="Calibri" panose="020F0502020204030204" pitchFamily="34" charset="0"/>
                <a:cs typeface="Calibri" panose="020F0502020204030204" pitchFamily="34" charset="0"/>
              </a:rPr>
              <a:t>Something left </a:t>
            </a:r>
            <a:br>
              <a:rPr lang="en-US" altLang="en-US" sz="2800" smtClean="0">
                <a:solidFill>
                  <a:srgbClr val="181818"/>
                </a:solidFill>
                <a:latin typeface="Calibri" panose="020F0502020204030204" pitchFamily="34" charset="0"/>
                <a:cs typeface="Calibri" panose="020F0502020204030204" pitchFamily="34" charset="0"/>
              </a:rPr>
            </a:br>
            <a:r>
              <a:rPr lang="en-US" altLang="en-US" sz="2800" smtClean="0">
                <a:solidFill>
                  <a:srgbClr val="181818"/>
                </a:solidFill>
                <a:latin typeface="Calibri" panose="020F0502020204030204" pitchFamily="34" charset="0"/>
                <a:cs typeface="Calibri" panose="020F0502020204030204" pitchFamily="34" charset="0"/>
              </a:rPr>
              <a:t>behind on bus</a:t>
            </a:r>
          </a:p>
          <a:p>
            <a:pPr lvl="2" indent="-273050" eaLnBrk="1" hangingPunct="1"/>
            <a:r>
              <a:rPr lang="en-US" altLang="en-US" sz="2800" smtClean="0">
                <a:solidFill>
                  <a:srgbClr val="181818"/>
                </a:solidFill>
                <a:latin typeface="Calibri" panose="020F0502020204030204" pitchFamily="34" charset="0"/>
                <a:cs typeface="Calibri" panose="020F0502020204030204" pitchFamily="34" charset="0"/>
              </a:rPr>
              <a:t>Something dropped </a:t>
            </a:r>
            <a:br>
              <a:rPr lang="en-US" altLang="en-US" sz="2800" smtClean="0">
                <a:solidFill>
                  <a:srgbClr val="181818"/>
                </a:solidFill>
                <a:latin typeface="Calibri" panose="020F0502020204030204" pitchFamily="34" charset="0"/>
                <a:cs typeface="Calibri" panose="020F0502020204030204" pitchFamily="34" charset="0"/>
              </a:rPr>
            </a:br>
            <a:r>
              <a:rPr lang="en-US" altLang="en-US" sz="2800" smtClean="0">
                <a:solidFill>
                  <a:srgbClr val="181818"/>
                </a:solidFill>
                <a:latin typeface="Calibri" panose="020F0502020204030204" pitchFamily="34" charset="0"/>
                <a:cs typeface="Calibri" panose="020F0502020204030204" pitchFamily="34" charset="0"/>
              </a:rPr>
              <a:t>near bus</a:t>
            </a: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29D052BF-8A4E-4D6B-B33B-33CF391FB7D9}" type="slidenum">
              <a:rPr lang="en-US" altLang="en-US" sz="1600">
                <a:solidFill>
                  <a:schemeClr val="tx2"/>
                </a:solidFill>
              </a:rPr>
              <a:pPr>
                <a:spcBef>
                  <a:spcPct val="0"/>
                </a:spcBef>
                <a:buClrTx/>
                <a:buSzTx/>
                <a:buFontTx/>
                <a:buNone/>
              </a:pPr>
              <a:t>13</a:t>
            </a:fld>
            <a:endParaRPr lang="en-US" altLang="en-US" sz="1600">
              <a:solidFill>
                <a:schemeClr val="tx2"/>
              </a:solidFill>
            </a:endParaRPr>
          </a:p>
        </p:txBody>
      </p:sp>
      <p:pic>
        <p:nvPicPr>
          <p:cNvPr id="9" name="Picture 8" descr="MS 24.jpg"/>
          <p:cNvPicPr>
            <a:picLocks noChangeAspect="1"/>
          </p:cNvPicPr>
          <p:nvPr/>
        </p:nvPicPr>
        <p:blipFill>
          <a:blip r:embed="rId3">
            <a:extLst>
              <a:ext uri="{28A0092B-C50C-407E-A947-70E740481C1C}">
                <a14:useLocalDpi xmlns:a14="http://schemas.microsoft.com/office/drawing/2010/main" val="0"/>
              </a:ext>
            </a:extLst>
          </a:blip>
          <a:srcRect l="22244"/>
          <a:stretch>
            <a:fillRect/>
          </a:stretch>
        </p:blipFill>
        <p:spPr bwMode="auto">
          <a:xfrm>
            <a:off x="4800600" y="2925763"/>
            <a:ext cx="3516313" cy="301783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childTnLst>
                                </p:cTn>
                              </p:par>
                              <p:par>
                                <p:cTn id="18" presetID="17" presetClass="entr" presetSubtype="8"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strVal val="#ppt_h"/>
                                          </p:val>
                                        </p:tav>
                                        <p:tav tm="100000">
                                          <p:val>
                                            <p:strVal val="#ppt_h"/>
                                          </p:val>
                                        </p:tav>
                                      </p:tavLst>
                                    </p:anim>
                                  </p:childTnLst>
                                </p:cTn>
                              </p:par>
                              <p:par>
                                <p:cTn id="24" presetID="17" presetClass="entr" presetSubtype="8"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More Unloading at School (1)</a:t>
            </a:r>
            <a:endParaRPr sz="4800">
              <a:latin typeface="Comic Sans MS" pitchFamily="66" charset="0"/>
            </a:endParaRPr>
          </a:p>
        </p:txBody>
      </p:sp>
      <p:sp>
        <p:nvSpPr>
          <p:cNvPr id="3" name="Content Placeholder 2"/>
          <p:cNvSpPr>
            <a:spLocks noGrp="1"/>
          </p:cNvSpPr>
          <p:nvPr>
            <p:ph idx="1"/>
          </p:nvPr>
        </p:nvSpPr>
        <p:spPr>
          <a:xfrm>
            <a:off x="457200" y="1279525"/>
            <a:ext cx="8305800" cy="4846638"/>
          </a:xfrm>
        </p:spPr>
        <p:txBody>
          <a:bodyPr/>
          <a:lstStyle/>
          <a:p>
            <a:r>
              <a:rPr lang="en-US" altLang="en-US" sz="3200" smtClean="0">
                <a:solidFill>
                  <a:srgbClr val="181818"/>
                </a:solidFill>
                <a:latin typeface="Calibri" panose="020F0502020204030204" pitchFamily="34" charset="0"/>
                <a:cs typeface="Calibri" panose="020F0502020204030204" pitchFamily="34" charset="0"/>
              </a:rPr>
              <a:t>Remain seated until bus is stopped and door is opened</a:t>
            </a:r>
          </a:p>
          <a:p>
            <a:r>
              <a:rPr lang="en-US" altLang="en-US" sz="3200" smtClean="0">
                <a:solidFill>
                  <a:srgbClr val="181818"/>
                </a:solidFill>
                <a:latin typeface="Calibri" panose="020F0502020204030204" pitchFamily="34" charset="0"/>
                <a:cs typeface="Calibri" panose="020F0502020204030204" pitchFamily="34" charset="0"/>
              </a:rPr>
              <a:t>Do not push or shove, but wait your turn to  get off</a:t>
            </a:r>
          </a:p>
          <a:p>
            <a:r>
              <a:rPr lang="en-US" altLang="en-US" sz="3200" smtClean="0">
                <a:solidFill>
                  <a:srgbClr val="181818"/>
                </a:solidFill>
                <a:latin typeface="Calibri" panose="020F0502020204030204" pitchFamily="34" charset="0"/>
                <a:cs typeface="Calibri" panose="020F0502020204030204" pitchFamily="34" charset="0"/>
              </a:rPr>
              <a:t>Have all belongings </a:t>
            </a:r>
            <a:br>
              <a:rPr lang="en-US" altLang="en-US" sz="3200" smtClean="0">
                <a:solidFill>
                  <a:srgbClr val="181818"/>
                </a:solidFill>
                <a:latin typeface="Calibri" panose="020F0502020204030204" pitchFamily="34" charset="0"/>
                <a:cs typeface="Calibri" panose="020F0502020204030204" pitchFamily="34" charset="0"/>
              </a:rPr>
            </a:br>
            <a:r>
              <a:rPr lang="en-US" altLang="en-US" sz="3200" smtClean="0">
                <a:solidFill>
                  <a:srgbClr val="181818"/>
                </a:solidFill>
                <a:latin typeface="Calibri" panose="020F0502020204030204" pitchFamily="34" charset="0"/>
                <a:cs typeface="Calibri" panose="020F0502020204030204" pitchFamily="34" charset="0"/>
              </a:rPr>
              <a:t>inside book bag</a:t>
            </a:r>
          </a:p>
          <a:p>
            <a:r>
              <a:rPr lang="en-US" altLang="en-US" sz="3200" smtClean="0">
                <a:solidFill>
                  <a:srgbClr val="181818"/>
                </a:solidFill>
                <a:latin typeface="Calibri" panose="020F0502020204030204" pitchFamily="34" charset="0"/>
                <a:cs typeface="Calibri" panose="020F0502020204030204" pitchFamily="34" charset="0"/>
              </a:rPr>
              <a:t>Use handrail for safety</a:t>
            </a:r>
          </a:p>
          <a:p>
            <a:r>
              <a:rPr lang="en-US" altLang="en-US" sz="3200" smtClean="0">
                <a:solidFill>
                  <a:srgbClr val="181818"/>
                </a:solidFill>
                <a:latin typeface="Calibri" panose="020F0502020204030204" pitchFamily="34" charset="0"/>
                <a:cs typeface="Calibri" panose="020F0502020204030204" pitchFamily="34" charset="0"/>
              </a:rPr>
              <a:t>Walk (don’t run) </a:t>
            </a:r>
            <a:br>
              <a:rPr lang="en-US" altLang="en-US" sz="3200" smtClean="0">
                <a:solidFill>
                  <a:srgbClr val="181818"/>
                </a:solidFill>
                <a:latin typeface="Calibri" panose="020F0502020204030204" pitchFamily="34" charset="0"/>
                <a:cs typeface="Calibri" panose="020F0502020204030204" pitchFamily="34" charset="0"/>
              </a:rPr>
            </a:br>
            <a:r>
              <a:rPr lang="en-US" altLang="en-US" sz="3200" smtClean="0">
                <a:solidFill>
                  <a:srgbClr val="181818"/>
                </a:solidFill>
                <a:latin typeface="Calibri" panose="020F0502020204030204" pitchFamily="34" charset="0"/>
                <a:cs typeface="Calibri" panose="020F0502020204030204" pitchFamily="34" charset="0"/>
              </a:rPr>
              <a:t>straight towards school</a:t>
            </a:r>
          </a:p>
          <a:p>
            <a:r>
              <a:rPr lang="en-US" altLang="en-US" sz="3200" smtClean="0">
                <a:solidFill>
                  <a:srgbClr val="181818"/>
                </a:solidFill>
                <a:latin typeface="Calibri" panose="020F0502020204030204" pitchFamily="34" charset="0"/>
                <a:cs typeface="Calibri" panose="020F0502020204030204" pitchFamily="34" charset="0"/>
              </a:rPr>
              <a:t>Stay away from bus, in full view of driver </a:t>
            </a: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89A52DC7-8927-48B7-848E-40D33EE22043}" type="slidenum">
              <a:rPr lang="en-US" altLang="en-US" sz="1600">
                <a:solidFill>
                  <a:schemeClr val="tx2"/>
                </a:solidFill>
              </a:rPr>
              <a:pPr>
                <a:spcBef>
                  <a:spcPct val="0"/>
                </a:spcBef>
                <a:buClrTx/>
                <a:buSzTx/>
                <a:buFontTx/>
                <a:buNone/>
              </a:pPr>
              <a:t>14</a:t>
            </a:fld>
            <a:endParaRPr lang="en-US" altLang="en-US" sz="1600">
              <a:solidFill>
                <a:schemeClr val="tx2"/>
              </a:solidFill>
            </a:endParaRPr>
          </a:p>
        </p:txBody>
      </p:sp>
      <p:pic>
        <p:nvPicPr>
          <p:cNvPr id="7" name="Picture 6" descr="MS 23.jpg"/>
          <p:cNvPicPr>
            <a:picLocks noChangeAspect="1"/>
          </p:cNvPicPr>
          <p:nvPr/>
        </p:nvPicPr>
        <p:blipFill>
          <a:blip r:embed="rId3">
            <a:extLst>
              <a:ext uri="{28A0092B-C50C-407E-A947-70E740481C1C}">
                <a14:useLocalDpi xmlns:a14="http://schemas.microsoft.com/office/drawing/2010/main" val="0"/>
              </a:ext>
            </a:extLst>
          </a:blip>
          <a:srcRect l="7857" t="7143"/>
          <a:stretch>
            <a:fillRect/>
          </a:stretch>
        </p:blipFill>
        <p:spPr bwMode="auto">
          <a:xfrm>
            <a:off x="5181600" y="2895600"/>
            <a:ext cx="2887663" cy="32004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8"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More Unloading at School (2)</a:t>
            </a:r>
            <a:endParaRPr sz="4800">
              <a:latin typeface="Comic Sans MS" pitchFamily="66" charset="0"/>
            </a:endParaRPr>
          </a:p>
        </p:txBody>
      </p:sp>
      <p:sp>
        <p:nvSpPr>
          <p:cNvPr id="3" name="Content Placeholder 2"/>
          <p:cNvSpPr>
            <a:spLocks noGrp="1"/>
          </p:cNvSpPr>
          <p:nvPr>
            <p:ph idx="1"/>
          </p:nvPr>
        </p:nvSpPr>
        <p:spPr>
          <a:xfrm>
            <a:off x="457200" y="1279525"/>
            <a:ext cx="8305800" cy="4846638"/>
          </a:xfrm>
        </p:spPr>
        <p:txBody>
          <a:bodyPr/>
          <a:lstStyle/>
          <a:p>
            <a:pPr>
              <a:defRPr/>
            </a:pPr>
            <a:r>
              <a:rPr lang="en-US" sz="3200" dirty="0" smtClean="0">
                <a:solidFill>
                  <a:srgbClr val="181818"/>
                </a:solidFill>
                <a:latin typeface="Calibri" pitchFamily="34" charset="0"/>
                <a:cs typeface="Calibri" pitchFamily="34" charset="0"/>
              </a:rPr>
              <a:t>Keep walking until out of danger zone, 12 feet away from bus  </a:t>
            </a:r>
          </a:p>
          <a:p>
            <a:pPr>
              <a:defRPr/>
            </a:pPr>
            <a:r>
              <a:rPr lang="en-US" sz="3200" dirty="0" smtClean="0">
                <a:solidFill>
                  <a:srgbClr val="181818"/>
                </a:solidFill>
                <a:latin typeface="Calibri" pitchFamily="34" charset="0"/>
                <a:cs typeface="Calibri" pitchFamily="34" charset="0"/>
              </a:rPr>
              <a:t>Never run between parked cars and buses</a:t>
            </a:r>
          </a:p>
          <a:p>
            <a:pPr>
              <a:defRPr/>
            </a:pPr>
            <a:r>
              <a:rPr lang="en-US" sz="3200" dirty="0" smtClean="0">
                <a:solidFill>
                  <a:srgbClr val="181818"/>
                </a:solidFill>
                <a:latin typeface="Calibri" pitchFamily="34" charset="0"/>
                <a:cs typeface="Calibri" pitchFamily="34" charset="0"/>
              </a:rPr>
              <a:t>Walk directly </a:t>
            </a:r>
            <a:br>
              <a:rPr lang="en-US" sz="3200" dirty="0" smtClean="0">
                <a:solidFill>
                  <a:srgbClr val="181818"/>
                </a:solidFill>
                <a:latin typeface="Calibri" pitchFamily="34" charset="0"/>
                <a:cs typeface="Calibri" pitchFamily="34" charset="0"/>
              </a:rPr>
            </a:br>
            <a:r>
              <a:rPr lang="en-US" sz="3200" dirty="0" smtClean="0">
                <a:solidFill>
                  <a:srgbClr val="181818"/>
                </a:solidFill>
                <a:latin typeface="Calibri" pitchFamily="34" charset="0"/>
                <a:cs typeface="Calibri" pitchFamily="34" charset="0"/>
              </a:rPr>
              <a:t>inside school  </a:t>
            </a:r>
          </a:p>
          <a:p>
            <a:pPr>
              <a:defRPr/>
            </a:pPr>
            <a:r>
              <a:rPr lang="en-US" sz="3200" dirty="0" smtClean="0">
                <a:solidFill>
                  <a:srgbClr val="181818"/>
                </a:solidFill>
                <a:latin typeface="Calibri" pitchFamily="34" charset="0"/>
                <a:cs typeface="Calibri" pitchFamily="34" charset="0"/>
              </a:rPr>
              <a:t>Do not wait for </a:t>
            </a:r>
            <a:br>
              <a:rPr lang="en-US" sz="3200" dirty="0" smtClean="0">
                <a:solidFill>
                  <a:srgbClr val="181818"/>
                </a:solidFill>
                <a:latin typeface="Calibri" pitchFamily="34" charset="0"/>
                <a:cs typeface="Calibri" pitchFamily="34" charset="0"/>
              </a:rPr>
            </a:br>
            <a:r>
              <a:rPr lang="en-US" sz="3200" dirty="0" smtClean="0">
                <a:solidFill>
                  <a:srgbClr val="181818"/>
                </a:solidFill>
                <a:latin typeface="Calibri" pitchFamily="34" charset="0"/>
                <a:cs typeface="Calibri" pitchFamily="34" charset="0"/>
              </a:rPr>
              <a:t>friends</a:t>
            </a:r>
          </a:p>
          <a:p>
            <a:pPr>
              <a:defRPr/>
            </a:pPr>
            <a:endParaRPr lang="en-US" sz="2800" dirty="0" smtClean="0"/>
          </a:p>
          <a:p>
            <a:pPr marL="274320" indent="-274320" eaLnBrk="1" fontAlgn="auto" hangingPunct="1">
              <a:spcAft>
                <a:spcPts val="0"/>
              </a:spcAft>
              <a:buFont typeface="Wingdings 2"/>
              <a:buChar char=""/>
              <a:defRPr/>
            </a:pPr>
            <a:endParaRPr lang="en-US" sz="2800" dirty="0" smtClean="0">
              <a:solidFill>
                <a:srgbClr val="181818"/>
              </a:solidFill>
            </a:endParaRPr>
          </a:p>
        </p:txBody>
      </p:sp>
      <p:sp>
        <p:nvSpPr>
          <p:cNvPr id="34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AFFE1908-7454-43E1-B116-6C427541BC25}" type="slidenum">
              <a:rPr lang="en-US" altLang="en-US" sz="1600">
                <a:solidFill>
                  <a:schemeClr val="tx2"/>
                </a:solidFill>
              </a:rPr>
              <a:pPr>
                <a:spcBef>
                  <a:spcPct val="0"/>
                </a:spcBef>
                <a:buClrTx/>
                <a:buSzTx/>
                <a:buFontTx/>
                <a:buNone/>
              </a:pPr>
              <a:t>15</a:t>
            </a:fld>
            <a:endParaRPr lang="en-US" altLang="en-US" sz="1600">
              <a:solidFill>
                <a:schemeClr val="tx2"/>
              </a:solidFill>
            </a:endParaRPr>
          </a:p>
        </p:txBody>
      </p:sp>
      <p:pic>
        <p:nvPicPr>
          <p:cNvPr id="7" name="Picture 6" descr="MS 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2971800"/>
            <a:ext cx="4357687" cy="310832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Loading at School</a:t>
            </a:r>
            <a:endParaRPr sz="4800">
              <a:latin typeface="Comic Sans MS" pitchFamily="66" charset="0"/>
            </a:endParaRPr>
          </a:p>
        </p:txBody>
      </p:sp>
      <p:sp>
        <p:nvSpPr>
          <p:cNvPr id="3" name="Content Placeholder 2"/>
          <p:cNvSpPr>
            <a:spLocks noGrp="1"/>
          </p:cNvSpPr>
          <p:nvPr>
            <p:ph idx="1"/>
          </p:nvPr>
        </p:nvSpPr>
        <p:spPr>
          <a:xfrm>
            <a:off x="457200" y="1279525"/>
            <a:ext cx="8534400" cy="4846638"/>
          </a:xfrm>
        </p:spPr>
        <p:txBody>
          <a:bodyPr/>
          <a:lstStyle/>
          <a:p>
            <a:pPr marL="274320" indent="-274320" eaLnBrk="1" fontAlgn="auto" hangingPunct="1">
              <a:spcAft>
                <a:spcPts val="0"/>
              </a:spcAft>
              <a:buFont typeface="Wingdings 2"/>
              <a:buChar char=""/>
              <a:defRPr/>
            </a:pPr>
            <a:r>
              <a:rPr lang="en-US" sz="3200" b="1" dirty="0" smtClean="0">
                <a:solidFill>
                  <a:srgbClr val="181818"/>
                </a:solidFill>
                <a:latin typeface="Calibri" pitchFamily="34" charset="0"/>
                <a:cs typeface="Calibri" pitchFamily="34" charset="0"/>
              </a:rPr>
              <a:t>Important behaviors</a:t>
            </a:r>
            <a:r>
              <a:rPr lang="en-US" sz="3200" dirty="0" smtClean="0">
                <a:solidFill>
                  <a:srgbClr val="181818"/>
                </a:solidFill>
                <a:latin typeface="Calibri" pitchFamily="34" charset="0"/>
                <a:cs typeface="Calibri" pitchFamily="34" charset="0"/>
              </a:rPr>
              <a:t> when loading at school:</a:t>
            </a:r>
          </a:p>
          <a:p>
            <a:pPr marL="641033" lvl="1" indent="-274320" eaLnBrk="1" fontAlgn="auto" hangingPunct="1">
              <a:spcAft>
                <a:spcPts val="0"/>
              </a:spcAft>
              <a:buFont typeface="Wingdings 2"/>
              <a:buChar char=""/>
              <a:defRPr/>
            </a:pPr>
            <a:r>
              <a:rPr lang="en-US" sz="3000" dirty="0" smtClean="0">
                <a:solidFill>
                  <a:srgbClr val="181818"/>
                </a:solidFill>
                <a:latin typeface="Calibri" pitchFamily="34" charset="0"/>
                <a:cs typeface="Calibri" pitchFamily="34" charset="0"/>
              </a:rPr>
              <a:t>Have all belongings inside book bag before </a:t>
            </a:r>
            <a:br>
              <a:rPr lang="en-US" sz="3000" dirty="0" smtClean="0">
                <a:solidFill>
                  <a:srgbClr val="181818"/>
                </a:solidFill>
                <a:latin typeface="Calibri" pitchFamily="34" charset="0"/>
                <a:cs typeface="Calibri" pitchFamily="34" charset="0"/>
              </a:rPr>
            </a:br>
            <a:r>
              <a:rPr lang="en-US" sz="3000" dirty="0" smtClean="0">
                <a:solidFill>
                  <a:srgbClr val="181818"/>
                </a:solidFill>
                <a:latin typeface="Calibri" pitchFamily="34" charset="0"/>
                <a:cs typeface="Calibri" pitchFamily="34" charset="0"/>
              </a:rPr>
              <a:t>leaving classroom</a:t>
            </a:r>
          </a:p>
          <a:p>
            <a:pPr marL="1006158" lvl="2" indent="-274320" eaLnBrk="1" fontAlgn="auto" hangingPunct="1">
              <a:spcAft>
                <a:spcPts val="0"/>
              </a:spcAft>
              <a:buFont typeface="Wingdings 2"/>
              <a:buChar char=""/>
              <a:defRPr/>
            </a:pPr>
            <a:r>
              <a:rPr lang="en-US" sz="2800" dirty="0" smtClean="0">
                <a:solidFill>
                  <a:srgbClr val="181818"/>
                </a:solidFill>
                <a:latin typeface="Calibri" pitchFamily="34" charset="0"/>
                <a:cs typeface="Calibri" pitchFamily="34" charset="0"/>
              </a:rPr>
              <a:t>Dropped items are  </a:t>
            </a:r>
            <a:br>
              <a:rPr lang="en-US" sz="2800" dirty="0" smtClean="0">
                <a:solidFill>
                  <a:srgbClr val="181818"/>
                </a:solidFill>
                <a:latin typeface="Calibri" pitchFamily="34" charset="0"/>
                <a:cs typeface="Calibri" pitchFamily="34" charset="0"/>
              </a:rPr>
            </a:br>
            <a:r>
              <a:rPr lang="en-US" sz="2800" dirty="0" smtClean="0">
                <a:solidFill>
                  <a:srgbClr val="181818"/>
                </a:solidFill>
                <a:latin typeface="Calibri" pitchFamily="34" charset="0"/>
                <a:cs typeface="Calibri" pitchFamily="34" charset="0"/>
              </a:rPr>
              <a:t>a danger</a:t>
            </a:r>
          </a:p>
          <a:p>
            <a:pPr marL="641033" lvl="1" indent="-274320" eaLnBrk="1" fontAlgn="auto" hangingPunct="1">
              <a:spcAft>
                <a:spcPts val="0"/>
              </a:spcAft>
              <a:buFont typeface="Wingdings 2"/>
              <a:buChar char=""/>
              <a:defRPr/>
            </a:pPr>
            <a:r>
              <a:rPr lang="en-US" sz="3000" dirty="0" smtClean="0">
                <a:solidFill>
                  <a:srgbClr val="181818"/>
                </a:solidFill>
                <a:latin typeface="Calibri" pitchFamily="34" charset="0"/>
                <a:cs typeface="Calibri" pitchFamily="34" charset="0"/>
              </a:rPr>
              <a:t>Never chase after a </a:t>
            </a:r>
            <a:br>
              <a:rPr lang="en-US" sz="3000" dirty="0" smtClean="0">
                <a:solidFill>
                  <a:srgbClr val="181818"/>
                </a:solidFill>
                <a:latin typeface="Calibri" pitchFamily="34" charset="0"/>
                <a:cs typeface="Calibri" pitchFamily="34" charset="0"/>
              </a:rPr>
            </a:br>
            <a:r>
              <a:rPr lang="en-US" sz="3000" dirty="0" smtClean="0">
                <a:solidFill>
                  <a:srgbClr val="181818"/>
                </a:solidFill>
                <a:latin typeface="Calibri" pitchFamily="34" charset="0"/>
                <a:cs typeface="Calibri" pitchFamily="34" charset="0"/>
              </a:rPr>
              <a:t>moving bus</a:t>
            </a:r>
          </a:p>
          <a:p>
            <a:pPr marL="1006158" lvl="2" indent="-274320" eaLnBrk="1" fontAlgn="auto" hangingPunct="1">
              <a:spcAft>
                <a:spcPts val="0"/>
              </a:spcAft>
              <a:buFont typeface="Wingdings 2"/>
              <a:buChar char=""/>
              <a:defRPr/>
            </a:pPr>
            <a:r>
              <a:rPr lang="en-US" sz="2800" dirty="0" smtClean="0">
                <a:solidFill>
                  <a:srgbClr val="181818"/>
                </a:solidFill>
                <a:latin typeface="Calibri" pitchFamily="34" charset="0"/>
                <a:cs typeface="Calibri" pitchFamily="34" charset="0"/>
              </a:rPr>
              <a:t>Better to miss bus </a:t>
            </a:r>
            <a:br>
              <a:rPr lang="en-US" sz="2800" dirty="0" smtClean="0">
                <a:solidFill>
                  <a:srgbClr val="181818"/>
                </a:solidFill>
                <a:latin typeface="Calibri" pitchFamily="34" charset="0"/>
                <a:cs typeface="Calibri" pitchFamily="34" charset="0"/>
              </a:rPr>
            </a:br>
            <a:r>
              <a:rPr lang="en-US" sz="2800" dirty="0" smtClean="0">
                <a:solidFill>
                  <a:srgbClr val="181818"/>
                </a:solidFill>
                <a:latin typeface="Calibri" pitchFamily="34" charset="0"/>
                <a:cs typeface="Calibri" pitchFamily="34" charset="0"/>
              </a:rPr>
              <a:t>and be safe!</a:t>
            </a:r>
          </a:p>
          <a:p>
            <a:pPr marL="878205" lvl="2" indent="-274320" eaLnBrk="1" fontAlgn="auto" hangingPunct="1">
              <a:spcAft>
                <a:spcPts val="0"/>
              </a:spcAft>
              <a:buClr>
                <a:schemeClr val="accent2">
                  <a:shade val="75000"/>
                </a:schemeClr>
              </a:buClr>
              <a:buFont typeface="Wingdings" pitchFamily="2" charset="2"/>
              <a:buNone/>
              <a:defRPr/>
            </a:pPr>
            <a:endParaRPr lang="en-US" sz="3000" dirty="0" smtClean="0">
              <a:solidFill>
                <a:srgbClr val="181818"/>
              </a:solidFill>
              <a:latin typeface="Calibri" pitchFamily="34" charset="0"/>
            </a:endParaRPr>
          </a:p>
        </p:txBody>
      </p:sp>
      <p:sp>
        <p:nvSpPr>
          <p:cNvPr id="368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418EDD4A-6475-41FA-9B25-6BA4360B4A71}" type="slidenum">
              <a:rPr lang="en-US" altLang="en-US" sz="1600">
                <a:solidFill>
                  <a:schemeClr val="tx2"/>
                </a:solidFill>
              </a:rPr>
              <a:pPr>
                <a:spcBef>
                  <a:spcPct val="0"/>
                </a:spcBef>
                <a:buClrTx/>
                <a:buSzTx/>
                <a:buFontTx/>
                <a:buNone/>
              </a:pPr>
              <a:t>16</a:t>
            </a:fld>
            <a:endParaRPr lang="en-US" altLang="en-US" sz="1600">
              <a:solidFill>
                <a:schemeClr val="tx2"/>
              </a:solidFill>
            </a:endParaRPr>
          </a:p>
        </p:txBody>
      </p:sp>
      <p:pic>
        <p:nvPicPr>
          <p:cNvPr id="6" name="Picture 5" descr="MS 1.jpg"/>
          <p:cNvPicPr>
            <a:picLocks noChangeAspect="1"/>
          </p:cNvPicPr>
          <p:nvPr/>
        </p:nvPicPr>
        <p:blipFill>
          <a:blip r:embed="rId3">
            <a:extLst>
              <a:ext uri="{28A0092B-C50C-407E-A947-70E740481C1C}">
                <a14:useLocalDpi xmlns:a14="http://schemas.microsoft.com/office/drawing/2010/main" val="0"/>
              </a:ext>
            </a:extLst>
          </a:blip>
          <a:srcRect l="25970" r="3336"/>
          <a:stretch>
            <a:fillRect/>
          </a:stretch>
        </p:blipFill>
        <p:spPr bwMode="auto">
          <a:xfrm>
            <a:off x="4572000" y="2514600"/>
            <a:ext cx="3733800" cy="3475038"/>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strVal val="#ppt_h"/>
                                          </p:val>
                                        </p:tav>
                                        <p:tav tm="100000">
                                          <p:val>
                                            <p:strVal val="#ppt_h"/>
                                          </p:val>
                                        </p:tav>
                                      </p:tavLst>
                                    </p:anim>
                                  </p:childTnLst>
                                </p:cTn>
                              </p:par>
                              <p:par>
                                <p:cTn id="26" presetID="17" presetClass="entr" presetSubtype="8"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More Loading at School (1)</a:t>
            </a:r>
            <a:endParaRPr sz="4800">
              <a:latin typeface="Comic Sans MS" pitchFamily="66" charset="0"/>
            </a:endParaRPr>
          </a:p>
        </p:txBody>
      </p:sp>
      <p:sp>
        <p:nvSpPr>
          <p:cNvPr id="3" name="Content Placeholder 2"/>
          <p:cNvSpPr>
            <a:spLocks noGrp="1"/>
          </p:cNvSpPr>
          <p:nvPr>
            <p:ph idx="1"/>
          </p:nvPr>
        </p:nvSpPr>
        <p:spPr>
          <a:xfrm>
            <a:off x="457200" y="1279525"/>
            <a:ext cx="8305800" cy="4846638"/>
          </a:xfrm>
        </p:spPr>
        <p:txBody>
          <a:bodyPr/>
          <a:lstStyle/>
          <a:p>
            <a:pPr>
              <a:defRPr/>
            </a:pPr>
            <a:r>
              <a:rPr lang="en-US" sz="3200" dirty="0" smtClean="0">
                <a:solidFill>
                  <a:srgbClr val="181818"/>
                </a:solidFill>
                <a:latin typeface="Calibri" pitchFamily="34" charset="0"/>
                <a:cs typeface="Calibri" pitchFamily="34" charset="0"/>
              </a:rPr>
              <a:t>Walk slowly towards bus.  Never run.</a:t>
            </a:r>
          </a:p>
          <a:p>
            <a:pPr>
              <a:defRPr/>
            </a:pPr>
            <a:r>
              <a:rPr lang="en-US" sz="3200" dirty="0" smtClean="0">
                <a:solidFill>
                  <a:srgbClr val="181818"/>
                </a:solidFill>
                <a:latin typeface="Calibri" pitchFamily="34" charset="0"/>
                <a:cs typeface="Calibri" pitchFamily="34" charset="0"/>
              </a:rPr>
              <a:t>Walk straight towards bus door </a:t>
            </a:r>
          </a:p>
          <a:p>
            <a:pPr lvl="1">
              <a:defRPr/>
            </a:pPr>
            <a:r>
              <a:rPr lang="en-US" sz="3000" dirty="0" smtClean="0">
                <a:solidFill>
                  <a:srgbClr val="181818"/>
                </a:solidFill>
                <a:latin typeface="Calibri" pitchFamily="34" charset="0"/>
                <a:cs typeface="Calibri" pitchFamily="34" charset="0"/>
              </a:rPr>
              <a:t>Be sure bus driver can see you</a:t>
            </a:r>
          </a:p>
          <a:p>
            <a:pPr>
              <a:defRPr/>
            </a:pPr>
            <a:r>
              <a:rPr lang="en-US" sz="3200" dirty="0" smtClean="0">
                <a:solidFill>
                  <a:srgbClr val="181818"/>
                </a:solidFill>
                <a:latin typeface="Calibri" pitchFamily="34" charset="0"/>
                <a:cs typeface="Calibri" pitchFamily="34" charset="0"/>
              </a:rPr>
              <a:t>Stay away from front and rear bus tires and board bus promptly</a:t>
            </a:r>
          </a:p>
          <a:p>
            <a:pPr>
              <a:defRPr/>
            </a:pPr>
            <a:r>
              <a:rPr lang="en-US" sz="3200" dirty="0" smtClean="0">
                <a:solidFill>
                  <a:srgbClr val="181818"/>
                </a:solidFill>
                <a:latin typeface="Calibri" pitchFamily="34" charset="0"/>
                <a:cs typeface="Calibri" pitchFamily="34" charset="0"/>
              </a:rPr>
              <a:t>Load in an orderly </a:t>
            </a:r>
            <a:br>
              <a:rPr lang="en-US" sz="3200" dirty="0" smtClean="0">
                <a:solidFill>
                  <a:srgbClr val="181818"/>
                </a:solidFill>
                <a:latin typeface="Calibri" pitchFamily="34" charset="0"/>
                <a:cs typeface="Calibri" pitchFamily="34" charset="0"/>
              </a:rPr>
            </a:br>
            <a:r>
              <a:rPr lang="en-US" sz="3200" dirty="0" smtClean="0">
                <a:solidFill>
                  <a:srgbClr val="181818"/>
                </a:solidFill>
                <a:latin typeface="Calibri" pitchFamily="34" charset="0"/>
                <a:cs typeface="Calibri" pitchFamily="34" charset="0"/>
              </a:rPr>
              <a:t>manner</a:t>
            </a:r>
          </a:p>
          <a:p>
            <a:pPr>
              <a:defRPr/>
            </a:pPr>
            <a:r>
              <a:rPr lang="en-US" sz="3200" dirty="0" smtClean="0">
                <a:solidFill>
                  <a:srgbClr val="181818"/>
                </a:solidFill>
                <a:latin typeface="Calibri" pitchFamily="34" charset="0"/>
                <a:cs typeface="Calibri" pitchFamily="34" charset="0"/>
              </a:rPr>
              <a:t>If you get on wrong </a:t>
            </a:r>
            <a:br>
              <a:rPr lang="en-US" sz="3200" dirty="0" smtClean="0">
                <a:solidFill>
                  <a:srgbClr val="181818"/>
                </a:solidFill>
                <a:latin typeface="Calibri" pitchFamily="34" charset="0"/>
                <a:cs typeface="Calibri" pitchFamily="34" charset="0"/>
              </a:rPr>
            </a:br>
            <a:r>
              <a:rPr lang="en-US" sz="3200" dirty="0" smtClean="0">
                <a:solidFill>
                  <a:srgbClr val="181818"/>
                </a:solidFill>
                <a:latin typeface="Calibri" pitchFamily="34" charset="0"/>
                <a:cs typeface="Calibri" pitchFamily="34" charset="0"/>
              </a:rPr>
              <a:t>bus by mistake, tell </a:t>
            </a:r>
            <a:br>
              <a:rPr lang="en-US" sz="3200" dirty="0" smtClean="0">
                <a:solidFill>
                  <a:srgbClr val="181818"/>
                </a:solidFill>
                <a:latin typeface="Calibri" pitchFamily="34" charset="0"/>
                <a:cs typeface="Calibri" pitchFamily="34" charset="0"/>
              </a:rPr>
            </a:br>
            <a:r>
              <a:rPr lang="en-US" sz="3200" dirty="0" smtClean="0">
                <a:solidFill>
                  <a:srgbClr val="181818"/>
                </a:solidFill>
                <a:latin typeface="Calibri" pitchFamily="34" charset="0"/>
                <a:cs typeface="Calibri" pitchFamily="34" charset="0"/>
              </a:rPr>
              <a:t>bus driver</a:t>
            </a:r>
          </a:p>
          <a:p>
            <a:pPr>
              <a:defRPr/>
            </a:pPr>
            <a:endParaRPr lang="en-US" sz="2800" dirty="0" smtClean="0"/>
          </a:p>
          <a:p>
            <a:pPr marL="274320" indent="-274320" eaLnBrk="1" fontAlgn="auto" hangingPunct="1">
              <a:spcAft>
                <a:spcPts val="0"/>
              </a:spcAft>
              <a:buFont typeface="Wingdings 2"/>
              <a:buChar char=""/>
              <a:defRPr/>
            </a:pPr>
            <a:endParaRPr lang="en-US" sz="2800" dirty="0" smtClean="0">
              <a:solidFill>
                <a:srgbClr val="181818"/>
              </a:solidFill>
            </a:endParaRPr>
          </a:p>
        </p:txBody>
      </p:sp>
      <p:sp>
        <p:nvSpPr>
          <p:cNvPr id="389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61889C5B-23BB-4C1E-9843-043EDEFCDD22}" type="slidenum">
              <a:rPr lang="en-US" altLang="en-US" sz="1600">
                <a:solidFill>
                  <a:schemeClr val="tx2"/>
                </a:solidFill>
              </a:rPr>
              <a:pPr>
                <a:spcBef>
                  <a:spcPct val="0"/>
                </a:spcBef>
                <a:buClrTx/>
                <a:buSzTx/>
                <a:buFontTx/>
                <a:buNone/>
              </a:pPr>
              <a:t>17</a:t>
            </a:fld>
            <a:endParaRPr lang="en-US" altLang="en-US" sz="1600">
              <a:solidFill>
                <a:schemeClr val="tx2"/>
              </a:solidFill>
            </a:endParaRPr>
          </a:p>
        </p:txBody>
      </p:sp>
      <p:pic>
        <p:nvPicPr>
          <p:cNvPr id="8" name="Picture 7" descr="MS 5.jpg"/>
          <p:cNvPicPr>
            <a:picLocks noChangeAspect="1"/>
          </p:cNvPicPr>
          <p:nvPr/>
        </p:nvPicPr>
        <p:blipFill>
          <a:blip r:embed="rId3">
            <a:extLst>
              <a:ext uri="{28A0092B-C50C-407E-A947-70E740481C1C}">
                <a14:useLocalDpi xmlns:a14="http://schemas.microsoft.com/office/drawing/2010/main" val="0"/>
              </a:ext>
            </a:extLst>
          </a:blip>
          <a:srcRect t="2380" r="22618" b="11452"/>
          <a:stretch>
            <a:fillRect/>
          </a:stretch>
        </p:blipFill>
        <p:spPr bwMode="auto">
          <a:xfrm>
            <a:off x="4267200" y="3429000"/>
            <a:ext cx="4108450" cy="3048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par>
                                <p:cTn id="18" presetID="17" presetClass="entr" presetSubtype="8"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8"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More Loading at School (2)</a:t>
            </a:r>
            <a:endParaRPr sz="4800">
              <a:latin typeface="Comic Sans MS" pitchFamily="66" charset="0"/>
            </a:endParaRPr>
          </a:p>
        </p:txBody>
      </p:sp>
      <p:sp>
        <p:nvSpPr>
          <p:cNvPr id="3" name="Content Placeholder 2"/>
          <p:cNvSpPr>
            <a:spLocks noGrp="1"/>
          </p:cNvSpPr>
          <p:nvPr>
            <p:ph idx="1"/>
          </p:nvPr>
        </p:nvSpPr>
        <p:spPr>
          <a:xfrm>
            <a:off x="457200" y="1279525"/>
            <a:ext cx="8305800" cy="4846638"/>
          </a:xfrm>
        </p:spPr>
        <p:txBody>
          <a:bodyPr/>
          <a:lstStyle/>
          <a:p>
            <a:pPr>
              <a:defRPr/>
            </a:pPr>
            <a:r>
              <a:rPr lang="en-US" sz="3200" dirty="0" smtClean="0">
                <a:solidFill>
                  <a:srgbClr val="181818"/>
                </a:solidFill>
                <a:latin typeface="Calibri" pitchFamily="34" charset="0"/>
                <a:cs typeface="Calibri" pitchFamily="34" charset="0"/>
              </a:rPr>
              <a:t>Use handrail for safety</a:t>
            </a:r>
          </a:p>
          <a:p>
            <a:pPr>
              <a:defRPr/>
            </a:pPr>
            <a:r>
              <a:rPr lang="en-US" sz="3200" dirty="0" smtClean="0">
                <a:solidFill>
                  <a:srgbClr val="181818"/>
                </a:solidFill>
                <a:latin typeface="Calibri" pitchFamily="34" charset="0"/>
                <a:cs typeface="Calibri" pitchFamily="34" charset="0"/>
              </a:rPr>
              <a:t>Go directly to seat</a:t>
            </a:r>
          </a:p>
          <a:p>
            <a:pPr>
              <a:defRPr/>
            </a:pPr>
            <a:r>
              <a:rPr lang="en-US" sz="3200" dirty="0" smtClean="0">
                <a:solidFill>
                  <a:srgbClr val="181818"/>
                </a:solidFill>
                <a:latin typeface="Calibri" pitchFamily="34" charset="0"/>
                <a:cs typeface="Calibri" pitchFamily="34" charset="0"/>
              </a:rPr>
              <a:t>Never place head, arms or any object out of bus window</a:t>
            </a:r>
          </a:p>
          <a:p>
            <a:pPr>
              <a:defRPr/>
            </a:pPr>
            <a:endParaRPr lang="en-US" sz="2800" dirty="0" smtClean="0"/>
          </a:p>
          <a:p>
            <a:pPr marL="274320" indent="-274320" eaLnBrk="1" fontAlgn="auto" hangingPunct="1">
              <a:spcAft>
                <a:spcPts val="0"/>
              </a:spcAft>
              <a:buFont typeface="Wingdings 2"/>
              <a:buChar char=""/>
              <a:defRPr/>
            </a:pPr>
            <a:endParaRPr lang="en-US" sz="2800" dirty="0" smtClean="0">
              <a:solidFill>
                <a:srgbClr val="181818"/>
              </a:solidFill>
            </a:endParaRPr>
          </a:p>
        </p:txBody>
      </p:sp>
      <p:sp>
        <p:nvSpPr>
          <p:cNvPr id="409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6209149D-AE70-4181-84C2-82CFE675A4EC}" type="slidenum">
              <a:rPr lang="en-US" altLang="en-US" sz="1600">
                <a:solidFill>
                  <a:schemeClr val="tx2"/>
                </a:solidFill>
              </a:rPr>
              <a:pPr>
                <a:spcBef>
                  <a:spcPct val="0"/>
                </a:spcBef>
                <a:buClrTx/>
                <a:buSzTx/>
                <a:buFontTx/>
                <a:buNone/>
              </a:pPr>
              <a:t>18</a:t>
            </a:fld>
            <a:endParaRPr lang="en-US" altLang="en-US" sz="1600">
              <a:solidFill>
                <a:schemeClr val="tx2"/>
              </a:solidFill>
            </a:endParaRPr>
          </a:p>
        </p:txBody>
      </p:sp>
      <p:grpSp>
        <p:nvGrpSpPr>
          <p:cNvPr id="4" name="Group 8"/>
          <p:cNvGrpSpPr>
            <a:grpSpLocks/>
          </p:cNvGrpSpPr>
          <p:nvPr/>
        </p:nvGrpSpPr>
        <p:grpSpPr bwMode="auto">
          <a:xfrm>
            <a:off x="2667000" y="3276600"/>
            <a:ext cx="4010025" cy="3305175"/>
            <a:chOff x="2667000" y="3276600"/>
            <a:chExt cx="4009353" cy="3304510"/>
          </a:xfrm>
        </p:grpSpPr>
        <p:pic>
          <p:nvPicPr>
            <p:cNvPr id="40966" name="Picture 4" descr="school bus x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429000"/>
              <a:ext cx="4009353" cy="301752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Donut 5"/>
            <p:cNvSpPr/>
            <p:nvPr/>
          </p:nvSpPr>
          <p:spPr>
            <a:xfrm>
              <a:off x="3032064" y="3276600"/>
              <a:ext cx="3291923" cy="3291813"/>
            </a:xfrm>
            <a:prstGeom prst="donut">
              <a:avLst>
                <a:gd name="adj" fmla="val 624"/>
              </a:avLst>
            </a:prstGeom>
            <a:solidFill>
              <a:srgbClr val="CC3300"/>
            </a:solid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7" name="Rectangle 6"/>
            <p:cNvSpPr/>
            <p:nvPr/>
          </p:nvSpPr>
          <p:spPr>
            <a:xfrm rot="13586605">
              <a:off x="3059896" y="4843939"/>
              <a:ext cx="3291813" cy="1825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121920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rPr>
              <a:t>Segment 3</a:t>
            </a:r>
            <a:endParaRP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2E940F61-EB71-483F-8719-9459FB9441FF}" type="slidenum">
              <a:rPr lang="en-US" altLang="en-US" sz="1600">
                <a:solidFill>
                  <a:schemeClr val="tx2"/>
                </a:solidFill>
              </a:rPr>
              <a:pPr>
                <a:spcBef>
                  <a:spcPct val="0"/>
                </a:spcBef>
                <a:buClrTx/>
                <a:buSzTx/>
                <a:buFontTx/>
                <a:buNone/>
              </a:pPr>
              <a:t>19</a:t>
            </a:fld>
            <a:endParaRPr lang="en-US" altLang="en-US" sz="160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oAutofit/>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School Bus Safety  </a:t>
            </a:r>
            <a:endParaRPr sz="4800">
              <a:latin typeface="Comic Sans MS" pitchFamily="66" charset="0"/>
            </a:endParaRPr>
          </a:p>
        </p:txBody>
      </p:sp>
      <p:sp>
        <p:nvSpPr>
          <p:cNvPr id="3" name="Content Placeholder 2"/>
          <p:cNvSpPr>
            <a:spLocks noGrp="1"/>
          </p:cNvSpPr>
          <p:nvPr>
            <p:ph idx="1"/>
          </p:nvPr>
        </p:nvSpPr>
        <p:spPr>
          <a:xfrm>
            <a:off x="457200" y="1279525"/>
            <a:ext cx="8537575" cy="4846638"/>
          </a:xfrm>
        </p:spPr>
        <p:txBody>
          <a:bodyPr/>
          <a:lstStyle/>
          <a:p>
            <a:pPr eaLnBrk="1" hangingPunct="1"/>
            <a:r>
              <a:rPr lang="en-US" altLang="en-US" sz="3200" smtClean="0">
                <a:solidFill>
                  <a:srgbClr val="181818"/>
                </a:solidFill>
                <a:latin typeface="Calibri" panose="020F0502020204030204" pitchFamily="34" charset="0"/>
                <a:cs typeface="Calibri" panose="020F0502020204030204" pitchFamily="34" charset="0"/>
              </a:rPr>
              <a:t>This unit will teach you about:</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School bus stop safety </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School bus danger zone</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Loading &amp; unloading</a:t>
            </a:r>
          </a:p>
          <a:p>
            <a:pPr lvl="2" indent="-273050" eaLnBrk="1" hangingPunct="1"/>
            <a:r>
              <a:rPr lang="en-US" altLang="en-US" sz="2800" smtClean="0">
                <a:solidFill>
                  <a:srgbClr val="181818"/>
                </a:solidFill>
                <a:latin typeface="Calibri" panose="020F0502020204030204" pitchFamily="34" charset="0"/>
                <a:cs typeface="Calibri" panose="020F0502020204030204" pitchFamily="34" charset="0"/>
              </a:rPr>
              <a:t>How to cross the road </a:t>
            </a:r>
            <a:br>
              <a:rPr lang="en-US" altLang="en-US" sz="2800" smtClean="0">
                <a:solidFill>
                  <a:srgbClr val="181818"/>
                </a:solidFill>
                <a:latin typeface="Calibri" panose="020F0502020204030204" pitchFamily="34" charset="0"/>
                <a:cs typeface="Calibri" panose="020F0502020204030204" pitchFamily="34" charset="0"/>
              </a:rPr>
            </a:br>
            <a:r>
              <a:rPr lang="en-US" altLang="en-US" sz="2800" smtClean="0">
                <a:solidFill>
                  <a:srgbClr val="181818"/>
                </a:solidFill>
                <a:latin typeface="Calibri" panose="020F0502020204030204" pitchFamily="34" charset="0"/>
                <a:cs typeface="Calibri" panose="020F0502020204030204" pitchFamily="34" charset="0"/>
              </a:rPr>
              <a:t>(if required)</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Loading and unloading </a:t>
            </a:r>
            <a:br>
              <a:rPr lang="en-US" altLang="en-US" sz="3000" smtClean="0">
                <a:solidFill>
                  <a:srgbClr val="181818"/>
                </a:solidFill>
                <a:latin typeface="Calibri" panose="020F0502020204030204" pitchFamily="34" charset="0"/>
                <a:cs typeface="Calibri" panose="020F0502020204030204" pitchFamily="34" charset="0"/>
              </a:rPr>
            </a:br>
            <a:r>
              <a:rPr lang="en-US" altLang="en-US" sz="3000" smtClean="0">
                <a:solidFill>
                  <a:srgbClr val="181818"/>
                </a:solidFill>
                <a:latin typeface="Calibri" panose="020F0502020204030204" pitchFamily="34" charset="0"/>
                <a:cs typeface="Calibri" panose="020F0502020204030204" pitchFamily="34" charset="0"/>
              </a:rPr>
              <a:t>at school</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Riding the bus safely</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Emergency school bus evacuation </a:t>
            </a:r>
          </a:p>
          <a:p>
            <a:pPr lvl="1" eaLnBrk="1" hangingPunct="1"/>
            <a:endParaRPr lang="en-US" altLang="en-US" sz="2800" smtClean="0">
              <a:solidFill>
                <a:srgbClr val="181818"/>
              </a:solidFill>
              <a:latin typeface="Comic Sans MS" panose="030F0702030302020204" pitchFamily="66" charset="0"/>
            </a:endParaRPr>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A4C284F1-BF6C-48C6-85B1-51D149367ACD}" type="slidenum">
              <a:rPr lang="en-US" altLang="en-US" sz="1600">
                <a:solidFill>
                  <a:schemeClr val="tx2"/>
                </a:solidFill>
              </a:rPr>
              <a:pPr>
                <a:spcBef>
                  <a:spcPct val="0"/>
                </a:spcBef>
                <a:buClrTx/>
                <a:buSzTx/>
                <a:buFontTx/>
                <a:buNone/>
              </a:pPr>
              <a:t>2</a:t>
            </a:fld>
            <a:endParaRPr lang="en-US" altLang="en-US" sz="1600">
              <a:solidFill>
                <a:schemeClr val="tx2"/>
              </a:solidFill>
            </a:endParaRPr>
          </a:p>
        </p:txBody>
      </p:sp>
      <p:pic>
        <p:nvPicPr>
          <p:cNvPr id="6" name="Picture 5" descr="MS 2.jpg"/>
          <p:cNvPicPr>
            <a:picLocks noChangeAspect="1"/>
          </p:cNvPicPr>
          <p:nvPr/>
        </p:nvPicPr>
        <p:blipFill>
          <a:blip r:embed="rId3">
            <a:extLst>
              <a:ext uri="{28A0092B-C50C-407E-A947-70E740481C1C}">
                <a14:useLocalDpi xmlns:a14="http://schemas.microsoft.com/office/drawing/2010/main" val="0"/>
              </a:ext>
            </a:extLst>
          </a:blip>
          <a:srcRect b="10255"/>
          <a:stretch>
            <a:fillRect/>
          </a:stretch>
        </p:blipFill>
        <p:spPr bwMode="auto">
          <a:xfrm>
            <a:off x="4959350" y="2468563"/>
            <a:ext cx="3803650" cy="256063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8"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8"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ppt_x</p:attrName>
                                        </p:attrNameLst>
                                      </p:cBhvr>
                                      <p:tavLst>
                                        <p:tav tm="0">
                                          <p:val>
                                            <p:strVal val="#ppt_x-#ppt_w/2"/>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8"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ppt_x</p:attrName>
                                        </p:attrNameLst>
                                      </p:cBhvr>
                                      <p:tavLst>
                                        <p:tav tm="0">
                                          <p:val>
                                            <p:strVal val="#ppt_x-#ppt_w/2"/>
                                          </p:val>
                                        </p:tav>
                                        <p:tav tm="100000">
                                          <p:val>
                                            <p:strVal val="#ppt_x"/>
                                          </p:val>
                                        </p:tav>
                                      </p:tavLst>
                                    </p:anim>
                                    <p:anim calcmode="lin" valueType="num">
                                      <p:cBhvr>
                                        <p:cTn id="55"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Riding Safely</a:t>
            </a:r>
            <a:endParaRPr sz="4800">
              <a:latin typeface="Comic Sans MS" pitchFamily="66" charset="0"/>
            </a:endParaRPr>
          </a:p>
        </p:txBody>
      </p:sp>
      <p:sp>
        <p:nvSpPr>
          <p:cNvPr id="3" name="Content Placeholder 2"/>
          <p:cNvSpPr>
            <a:spLocks noGrp="1"/>
          </p:cNvSpPr>
          <p:nvPr>
            <p:ph idx="1"/>
          </p:nvPr>
        </p:nvSpPr>
        <p:spPr>
          <a:xfrm>
            <a:off x="457200" y="1279525"/>
            <a:ext cx="8458200" cy="4846638"/>
          </a:xfrm>
        </p:spPr>
        <p:txBody>
          <a:bodyPr/>
          <a:lstStyle/>
          <a:p>
            <a:pPr eaLnBrk="1" hangingPunct="1"/>
            <a:r>
              <a:rPr lang="en-US" altLang="en-US" sz="3200" b="1" smtClean="0">
                <a:solidFill>
                  <a:srgbClr val="181818"/>
                </a:solidFill>
                <a:latin typeface="Calibri" panose="020F0502020204030204" pitchFamily="34" charset="0"/>
                <a:cs typeface="Calibri" panose="020F0502020204030204" pitchFamily="34" charset="0"/>
              </a:rPr>
              <a:t>Important behaviors </a:t>
            </a:r>
            <a:r>
              <a:rPr lang="en-US" altLang="en-US" sz="3200" smtClean="0">
                <a:solidFill>
                  <a:srgbClr val="181818"/>
                </a:solidFill>
                <a:latin typeface="Calibri" panose="020F0502020204030204" pitchFamily="34" charset="0"/>
                <a:cs typeface="Calibri" panose="020F0502020204030204" pitchFamily="34" charset="0"/>
              </a:rPr>
              <a:t>when riding the bus</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Sit the safe way:</a:t>
            </a:r>
          </a:p>
          <a:p>
            <a:pPr lvl="2" indent="-273050" eaLnBrk="1" hangingPunct="1"/>
            <a:r>
              <a:rPr lang="en-US" altLang="en-US" sz="2800" smtClean="0">
                <a:solidFill>
                  <a:srgbClr val="181818"/>
                </a:solidFill>
                <a:latin typeface="Calibri" panose="020F0502020204030204" pitchFamily="34" charset="0"/>
                <a:cs typeface="Calibri" panose="020F0502020204030204" pitchFamily="34" charset="0"/>
              </a:rPr>
              <a:t>Facing forward </a:t>
            </a:r>
          </a:p>
          <a:p>
            <a:pPr lvl="2" indent="-273050" eaLnBrk="1" hangingPunct="1"/>
            <a:r>
              <a:rPr lang="en-US" altLang="en-US" sz="2800" smtClean="0">
                <a:solidFill>
                  <a:srgbClr val="181818"/>
                </a:solidFill>
                <a:latin typeface="Calibri" panose="020F0502020204030204" pitchFamily="34" charset="0"/>
                <a:cs typeface="Calibri" panose="020F0502020204030204" pitchFamily="34" charset="0"/>
              </a:rPr>
              <a:t>Back against seat back </a:t>
            </a:r>
          </a:p>
          <a:p>
            <a:pPr lvl="2" indent="-273050" eaLnBrk="1" hangingPunct="1"/>
            <a:r>
              <a:rPr lang="en-US" altLang="en-US" sz="2800" smtClean="0">
                <a:solidFill>
                  <a:srgbClr val="181818"/>
                </a:solidFill>
                <a:latin typeface="Calibri" panose="020F0502020204030204" pitchFamily="34" charset="0"/>
                <a:cs typeface="Calibri" panose="020F0502020204030204" pitchFamily="34" charset="0"/>
              </a:rPr>
              <a:t>Bottom against seat </a:t>
            </a:r>
            <a:br>
              <a:rPr lang="en-US" altLang="en-US" sz="2800" smtClean="0">
                <a:solidFill>
                  <a:srgbClr val="181818"/>
                </a:solidFill>
                <a:latin typeface="Calibri" panose="020F0502020204030204" pitchFamily="34" charset="0"/>
                <a:cs typeface="Calibri" panose="020F0502020204030204" pitchFamily="34" charset="0"/>
              </a:rPr>
            </a:br>
            <a:r>
              <a:rPr lang="en-US" altLang="en-US" sz="2800" smtClean="0">
                <a:solidFill>
                  <a:srgbClr val="181818"/>
                </a:solidFill>
                <a:latin typeface="Calibri" panose="020F0502020204030204" pitchFamily="34" charset="0"/>
                <a:cs typeface="Calibri" panose="020F0502020204030204" pitchFamily="34" charset="0"/>
              </a:rPr>
              <a:t>bottom </a:t>
            </a:r>
          </a:p>
          <a:p>
            <a:pPr lvl="2" indent="-273050" eaLnBrk="1" hangingPunct="1"/>
            <a:r>
              <a:rPr lang="en-US" altLang="en-US" sz="2800" smtClean="0">
                <a:solidFill>
                  <a:srgbClr val="181818"/>
                </a:solidFill>
                <a:latin typeface="Calibri" panose="020F0502020204030204" pitchFamily="34" charset="0"/>
                <a:cs typeface="Calibri" panose="020F0502020204030204" pitchFamily="34" charset="0"/>
              </a:rPr>
              <a:t>Fully within the seat </a:t>
            </a:r>
            <a:br>
              <a:rPr lang="en-US" altLang="en-US" sz="2800" smtClean="0">
                <a:solidFill>
                  <a:srgbClr val="181818"/>
                </a:solidFill>
                <a:latin typeface="Calibri" panose="020F0502020204030204" pitchFamily="34" charset="0"/>
                <a:cs typeface="Calibri" panose="020F0502020204030204" pitchFamily="34" charset="0"/>
              </a:rPr>
            </a:br>
            <a:r>
              <a:rPr lang="en-US" altLang="en-US" sz="2800" smtClean="0">
                <a:solidFill>
                  <a:srgbClr val="181818"/>
                </a:solidFill>
                <a:latin typeface="Calibri" panose="020F0502020204030204" pitchFamily="34" charset="0"/>
                <a:cs typeface="Calibri" panose="020F0502020204030204" pitchFamily="34" charset="0"/>
              </a:rPr>
              <a:t>space</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Remain absolutely quiet at railroad grade crossings</a:t>
            </a:r>
          </a:p>
          <a:p>
            <a:pPr eaLnBrk="1" hangingPunct="1">
              <a:buFont typeface="Wingdings 2" panose="05020102010507070707" pitchFamily="18" charset="2"/>
              <a:buNone/>
            </a:pPr>
            <a:endParaRPr lang="en-US" altLang="en-US" sz="3200" b="1" smtClean="0">
              <a:solidFill>
                <a:srgbClr val="181818"/>
              </a:solidFill>
              <a:latin typeface="Comic Sans MS" panose="030F0702030302020204" pitchFamily="66" charset="0"/>
            </a:endParaRPr>
          </a:p>
        </p:txBody>
      </p:sp>
      <p:sp>
        <p:nvSpPr>
          <p:cNvPr id="440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892ED0E1-9AF8-4E13-AE0B-9E9A93D4893D}" type="slidenum">
              <a:rPr lang="en-US" altLang="en-US" sz="1600">
                <a:solidFill>
                  <a:schemeClr val="tx2"/>
                </a:solidFill>
              </a:rPr>
              <a:pPr>
                <a:spcBef>
                  <a:spcPct val="0"/>
                </a:spcBef>
                <a:buClrTx/>
                <a:buSzTx/>
                <a:buFontTx/>
                <a:buNone/>
              </a:pPr>
              <a:t>20</a:t>
            </a:fld>
            <a:endParaRPr lang="en-US" altLang="en-US" sz="1600">
              <a:solidFill>
                <a:schemeClr val="tx2"/>
              </a:solidFill>
            </a:endParaRPr>
          </a:p>
        </p:txBody>
      </p:sp>
      <p:pic>
        <p:nvPicPr>
          <p:cNvPr id="7" name="Picture 6" descr="MS 13.jpg"/>
          <p:cNvPicPr>
            <a:picLocks noChangeAspect="1"/>
          </p:cNvPicPr>
          <p:nvPr/>
        </p:nvPicPr>
        <p:blipFill>
          <a:blip r:embed="rId3">
            <a:extLst>
              <a:ext uri="{28A0092B-C50C-407E-A947-70E740481C1C}">
                <a14:useLocalDpi xmlns:a14="http://schemas.microsoft.com/office/drawing/2010/main" val="0"/>
              </a:ext>
            </a:extLst>
          </a:blip>
          <a:srcRect r="3687"/>
          <a:stretch>
            <a:fillRect/>
          </a:stretch>
        </p:blipFill>
        <p:spPr bwMode="auto">
          <a:xfrm>
            <a:off x="4970463" y="2392363"/>
            <a:ext cx="3716337" cy="256063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p:cTn id="14" dur="500" fill="hold"/>
                                        <p:tgtEl>
                                          <p:spTgt spid="3">
                                            <p:txEl>
                                              <p:pRg st="6" end="6"/>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More Riding Safely (1)</a:t>
            </a:r>
            <a:endParaRPr sz="4800">
              <a:latin typeface="Comic Sans MS" pitchFamily="66" charset="0"/>
            </a:endParaRPr>
          </a:p>
        </p:txBody>
      </p:sp>
      <p:sp>
        <p:nvSpPr>
          <p:cNvPr id="3" name="Content Placeholder 2"/>
          <p:cNvSpPr>
            <a:spLocks noGrp="1"/>
          </p:cNvSpPr>
          <p:nvPr>
            <p:ph idx="1"/>
          </p:nvPr>
        </p:nvSpPr>
        <p:spPr>
          <a:xfrm>
            <a:off x="457200" y="1143000"/>
            <a:ext cx="8305800" cy="4846638"/>
          </a:xfrm>
        </p:spPr>
        <p:txBody>
          <a:bodyPr/>
          <a:lstStyle/>
          <a:p>
            <a:r>
              <a:rPr lang="en-US" altLang="en-US" sz="3200" smtClean="0">
                <a:solidFill>
                  <a:srgbClr val="181818"/>
                </a:solidFill>
                <a:latin typeface="Calibri" panose="020F0502020204030204" pitchFamily="34" charset="0"/>
                <a:cs typeface="Calibri" panose="020F0502020204030204" pitchFamily="34" charset="0"/>
              </a:rPr>
              <a:t>Follow bus driver’s directions the 1</a:t>
            </a:r>
            <a:r>
              <a:rPr lang="en-US" altLang="en-US" sz="3200" baseline="30000" smtClean="0">
                <a:solidFill>
                  <a:srgbClr val="181818"/>
                </a:solidFill>
                <a:latin typeface="Calibri" panose="020F0502020204030204" pitchFamily="34" charset="0"/>
                <a:cs typeface="Calibri" panose="020F0502020204030204" pitchFamily="34" charset="0"/>
              </a:rPr>
              <a:t>st</a:t>
            </a:r>
            <a:r>
              <a:rPr lang="en-US" altLang="en-US" sz="3200" smtClean="0">
                <a:solidFill>
                  <a:srgbClr val="181818"/>
                </a:solidFill>
                <a:latin typeface="Calibri" panose="020F0502020204030204" pitchFamily="34" charset="0"/>
                <a:cs typeface="Calibri" panose="020F0502020204030204" pitchFamily="34" charset="0"/>
              </a:rPr>
              <a:t> time</a:t>
            </a:r>
          </a:p>
          <a:p>
            <a:r>
              <a:rPr lang="en-US" altLang="en-US" sz="3200" smtClean="0">
                <a:solidFill>
                  <a:srgbClr val="181818"/>
                </a:solidFill>
                <a:latin typeface="Calibri" panose="020F0502020204030204" pitchFamily="34" charset="0"/>
                <a:cs typeface="Calibri" panose="020F0502020204030204" pitchFamily="34" charset="0"/>
              </a:rPr>
              <a:t>Always go directly to seat</a:t>
            </a:r>
          </a:p>
          <a:p>
            <a:r>
              <a:rPr lang="en-US" altLang="en-US" sz="3200" smtClean="0">
                <a:solidFill>
                  <a:srgbClr val="181818"/>
                </a:solidFill>
                <a:latin typeface="Calibri" panose="020F0502020204030204" pitchFamily="34" charset="0"/>
                <a:cs typeface="Calibri" panose="020F0502020204030204" pitchFamily="34" charset="0"/>
              </a:rPr>
              <a:t>When on the bus, remain </a:t>
            </a:r>
            <a:br>
              <a:rPr lang="en-US" altLang="en-US" sz="3200" smtClean="0">
                <a:solidFill>
                  <a:srgbClr val="181818"/>
                </a:solidFill>
                <a:latin typeface="Calibri" panose="020F0502020204030204" pitchFamily="34" charset="0"/>
                <a:cs typeface="Calibri" panose="020F0502020204030204" pitchFamily="34" charset="0"/>
              </a:rPr>
            </a:br>
            <a:r>
              <a:rPr lang="en-US" altLang="en-US" sz="3200" smtClean="0">
                <a:solidFill>
                  <a:srgbClr val="181818"/>
                </a:solidFill>
                <a:latin typeface="Calibri" panose="020F0502020204030204" pitchFamily="34" charset="0"/>
                <a:cs typeface="Calibri" panose="020F0502020204030204" pitchFamily="34" charset="0"/>
              </a:rPr>
              <a:t>seated</a:t>
            </a:r>
          </a:p>
          <a:p>
            <a:r>
              <a:rPr lang="en-US" altLang="en-US" sz="3200" smtClean="0">
                <a:solidFill>
                  <a:srgbClr val="181818"/>
                </a:solidFill>
                <a:latin typeface="Calibri" panose="020F0502020204030204" pitchFamily="34" charset="0"/>
                <a:cs typeface="Calibri" panose="020F0502020204030204" pitchFamily="34" charset="0"/>
              </a:rPr>
              <a:t>Always sit forwards with </a:t>
            </a:r>
            <a:br>
              <a:rPr lang="en-US" altLang="en-US" sz="3200" smtClean="0">
                <a:solidFill>
                  <a:srgbClr val="181818"/>
                </a:solidFill>
                <a:latin typeface="Calibri" panose="020F0502020204030204" pitchFamily="34" charset="0"/>
                <a:cs typeface="Calibri" panose="020F0502020204030204" pitchFamily="34" charset="0"/>
              </a:rPr>
            </a:br>
            <a:r>
              <a:rPr lang="en-US" altLang="en-US" sz="3200" smtClean="0">
                <a:solidFill>
                  <a:srgbClr val="181818"/>
                </a:solidFill>
                <a:latin typeface="Calibri" panose="020F0502020204030204" pitchFamily="34" charset="0"/>
                <a:cs typeface="Calibri" panose="020F0502020204030204" pitchFamily="34" charset="0"/>
              </a:rPr>
              <a:t>your back against the seat</a:t>
            </a:r>
          </a:p>
          <a:p>
            <a:r>
              <a:rPr lang="en-US" altLang="en-US" sz="3200" smtClean="0">
                <a:solidFill>
                  <a:srgbClr val="181818"/>
                </a:solidFill>
                <a:latin typeface="Calibri" panose="020F0502020204030204" pitchFamily="34" charset="0"/>
                <a:cs typeface="Calibri" panose="020F0502020204030204" pitchFamily="34" charset="0"/>
              </a:rPr>
              <a:t>Tell bus driver if someone</a:t>
            </a:r>
            <a:br>
              <a:rPr lang="en-US" altLang="en-US" sz="3200" smtClean="0">
                <a:solidFill>
                  <a:srgbClr val="181818"/>
                </a:solidFill>
                <a:latin typeface="Calibri" panose="020F0502020204030204" pitchFamily="34" charset="0"/>
                <a:cs typeface="Calibri" panose="020F0502020204030204" pitchFamily="34" charset="0"/>
              </a:rPr>
            </a:br>
            <a:r>
              <a:rPr lang="en-US" altLang="en-US" sz="3200" smtClean="0">
                <a:solidFill>
                  <a:srgbClr val="181818"/>
                </a:solidFill>
                <a:latin typeface="Calibri" panose="020F0502020204030204" pitchFamily="34" charset="0"/>
                <a:cs typeface="Calibri" panose="020F0502020204030204" pitchFamily="34" charset="0"/>
              </a:rPr>
              <a:t> is picking on you</a:t>
            </a:r>
          </a:p>
          <a:p>
            <a:r>
              <a:rPr lang="en-US" altLang="en-US" sz="3200" smtClean="0">
                <a:solidFill>
                  <a:srgbClr val="181818"/>
                </a:solidFill>
                <a:latin typeface="Calibri" panose="020F0502020204030204" pitchFamily="34" charset="0"/>
                <a:cs typeface="Calibri" panose="020F0502020204030204" pitchFamily="34" charset="0"/>
              </a:rPr>
              <a:t>Keep aisles and exits clears at all times</a:t>
            </a:r>
          </a:p>
        </p:txBody>
      </p:sp>
      <p:sp>
        <p:nvSpPr>
          <p:cNvPr id="460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AACF025F-3E49-4BA5-887F-85DAAB4E51E9}" type="slidenum">
              <a:rPr lang="en-US" altLang="en-US" sz="1600">
                <a:solidFill>
                  <a:schemeClr val="tx2"/>
                </a:solidFill>
              </a:rPr>
              <a:pPr>
                <a:spcBef>
                  <a:spcPct val="0"/>
                </a:spcBef>
                <a:buClrTx/>
                <a:buSzTx/>
                <a:buFontTx/>
                <a:buNone/>
              </a:pPr>
              <a:t>21</a:t>
            </a:fld>
            <a:endParaRPr lang="en-US" altLang="en-US" sz="1600">
              <a:solidFill>
                <a:schemeClr val="tx2"/>
              </a:solidFill>
            </a:endParaRPr>
          </a:p>
        </p:txBody>
      </p:sp>
      <p:pic>
        <p:nvPicPr>
          <p:cNvPr id="6" name="Picture 5" descr="MS 3.jpg"/>
          <p:cNvPicPr>
            <a:picLocks noChangeAspect="1"/>
          </p:cNvPicPr>
          <p:nvPr/>
        </p:nvPicPr>
        <p:blipFill>
          <a:blip r:embed="rId3">
            <a:extLst>
              <a:ext uri="{28A0092B-C50C-407E-A947-70E740481C1C}">
                <a14:useLocalDpi xmlns:a14="http://schemas.microsoft.com/office/drawing/2010/main" val="0"/>
              </a:ext>
            </a:extLst>
          </a:blip>
          <a:srcRect l="12428" t="10088" r="41936"/>
          <a:stretch>
            <a:fillRect/>
          </a:stretch>
        </p:blipFill>
        <p:spPr bwMode="auto">
          <a:xfrm>
            <a:off x="5410200" y="1828800"/>
            <a:ext cx="2743200" cy="3573463"/>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childTnLst>
                                </p:cTn>
                              </p:par>
                              <p:par>
                                <p:cTn id="26" presetID="17" presetClass="entr" presetSubtype="8"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8"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More Riding Safely (2)</a:t>
            </a:r>
            <a:endParaRPr sz="4800">
              <a:latin typeface="Comic Sans MS" pitchFamily="66" charset="0"/>
            </a:endParaRPr>
          </a:p>
        </p:txBody>
      </p:sp>
      <p:sp>
        <p:nvSpPr>
          <p:cNvPr id="3" name="Content Placeholder 2"/>
          <p:cNvSpPr>
            <a:spLocks noGrp="1"/>
          </p:cNvSpPr>
          <p:nvPr>
            <p:ph idx="1"/>
          </p:nvPr>
        </p:nvSpPr>
        <p:spPr>
          <a:xfrm>
            <a:off x="457200" y="1279525"/>
            <a:ext cx="8305800" cy="4846638"/>
          </a:xfrm>
        </p:spPr>
        <p:txBody>
          <a:bodyPr/>
          <a:lstStyle/>
          <a:p>
            <a:r>
              <a:rPr lang="en-US" altLang="en-US" sz="3200" smtClean="0">
                <a:solidFill>
                  <a:srgbClr val="181818"/>
                </a:solidFill>
                <a:latin typeface="Calibri" panose="020F0502020204030204" pitchFamily="34" charset="0"/>
                <a:cs typeface="Calibri" panose="020F0502020204030204" pitchFamily="34" charset="0"/>
              </a:rPr>
              <a:t>Respect others and their property</a:t>
            </a:r>
          </a:p>
          <a:p>
            <a:r>
              <a:rPr lang="en-US" altLang="en-US" sz="3200" smtClean="0">
                <a:solidFill>
                  <a:srgbClr val="181818"/>
                </a:solidFill>
                <a:latin typeface="Calibri" panose="020F0502020204030204" pitchFamily="34" charset="0"/>
                <a:cs typeface="Calibri" panose="020F0502020204030204" pitchFamily="34" charset="0"/>
              </a:rPr>
              <a:t>Be quiet enough to not distract driver</a:t>
            </a:r>
          </a:p>
          <a:p>
            <a:r>
              <a:rPr lang="en-US" altLang="en-US" sz="3200" smtClean="0">
                <a:solidFill>
                  <a:srgbClr val="181818"/>
                </a:solidFill>
                <a:latin typeface="Calibri" panose="020F0502020204030204" pitchFamily="34" charset="0"/>
                <a:cs typeface="Calibri" panose="020F0502020204030204" pitchFamily="34" charset="0"/>
              </a:rPr>
              <a:t>Don’t eat, drink, or chew gum on bus</a:t>
            </a:r>
          </a:p>
          <a:p>
            <a:r>
              <a:rPr lang="en-US" altLang="en-US" sz="3200" smtClean="0">
                <a:solidFill>
                  <a:srgbClr val="181818"/>
                </a:solidFill>
                <a:latin typeface="Calibri" panose="020F0502020204030204" pitchFamily="34" charset="0"/>
                <a:cs typeface="Calibri" panose="020F0502020204030204" pitchFamily="34" charset="0"/>
              </a:rPr>
              <a:t>Don’t throw any objects</a:t>
            </a:r>
          </a:p>
          <a:p>
            <a:r>
              <a:rPr lang="en-US" altLang="en-US" sz="3200" smtClean="0">
                <a:solidFill>
                  <a:srgbClr val="181818"/>
                </a:solidFill>
                <a:latin typeface="Calibri" panose="020F0502020204030204" pitchFamily="34" charset="0"/>
                <a:cs typeface="Calibri" panose="020F0502020204030204" pitchFamily="34" charset="0"/>
              </a:rPr>
              <a:t>Don’t stick any body part </a:t>
            </a:r>
            <a:br>
              <a:rPr lang="en-US" altLang="en-US" sz="3200" smtClean="0">
                <a:solidFill>
                  <a:srgbClr val="181818"/>
                </a:solidFill>
                <a:latin typeface="Calibri" panose="020F0502020204030204" pitchFamily="34" charset="0"/>
                <a:cs typeface="Calibri" panose="020F0502020204030204" pitchFamily="34" charset="0"/>
              </a:rPr>
            </a:br>
            <a:r>
              <a:rPr lang="en-US" altLang="en-US" sz="3200" smtClean="0">
                <a:solidFill>
                  <a:srgbClr val="181818"/>
                </a:solidFill>
                <a:latin typeface="Calibri" panose="020F0502020204030204" pitchFamily="34" charset="0"/>
                <a:cs typeface="Calibri" panose="020F0502020204030204" pitchFamily="34" charset="0"/>
              </a:rPr>
              <a:t>out of bus window</a:t>
            </a:r>
          </a:p>
          <a:p>
            <a:r>
              <a:rPr lang="en-US" altLang="en-US" sz="3200" smtClean="0">
                <a:solidFill>
                  <a:srgbClr val="181818"/>
                </a:solidFill>
                <a:latin typeface="Calibri" panose="020F0502020204030204" pitchFamily="34" charset="0"/>
                <a:cs typeface="Calibri" panose="020F0502020204030204" pitchFamily="34" charset="0"/>
              </a:rPr>
              <a:t>Don’t bring or use tobacco, </a:t>
            </a:r>
            <a:br>
              <a:rPr lang="en-US" altLang="en-US" sz="3200" smtClean="0">
                <a:solidFill>
                  <a:srgbClr val="181818"/>
                </a:solidFill>
                <a:latin typeface="Calibri" panose="020F0502020204030204" pitchFamily="34" charset="0"/>
                <a:cs typeface="Calibri" panose="020F0502020204030204" pitchFamily="34" charset="0"/>
              </a:rPr>
            </a:br>
            <a:r>
              <a:rPr lang="en-US" altLang="en-US" sz="3200" smtClean="0">
                <a:solidFill>
                  <a:srgbClr val="181818"/>
                </a:solidFill>
                <a:latin typeface="Calibri" panose="020F0502020204030204" pitchFamily="34" charset="0"/>
                <a:cs typeface="Calibri" panose="020F0502020204030204" pitchFamily="34" charset="0"/>
              </a:rPr>
              <a:t>drugs, or weapons on bus</a:t>
            </a:r>
          </a:p>
          <a:p>
            <a:pPr>
              <a:buFont typeface="Wingdings 2" panose="05020102010507070707" pitchFamily="18" charset="2"/>
              <a:buNone/>
            </a:pPr>
            <a:endParaRPr lang="en-US" altLang="en-US" sz="3200" smtClean="0">
              <a:solidFill>
                <a:srgbClr val="181818"/>
              </a:solidFill>
            </a:endParaRPr>
          </a:p>
        </p:txBody>
      </p:sp>
      <p:sp>
        <p:nvSpPr>
          <p:cNvPr id="481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0D6D5B74-752F-4CBA-9017-66BF497AEE65}" type="slidenum">
              <a:rPr lang="en-US" altLang="en-US" sz="1600">
                <a:solidFill>
                  <a:schemeClr val="tx2"/>
                </a:solidFill>
              </a:rPr>
              <a:pPr>
                <a:spcBef>
                  <a:spcPct val="0"/>
                </a:spcBef>
                <a:buClrTx/>
                <a:buSzTx/>
                <a:buFontTx/>
                <a:buNone/>
              </a:pPr>
              <a:t>22</a:t>
            </a:fld>
            <a:endParaRPr lang="en-US" altLang="en-US" sz="1600">
              <a:solidFill>
                <a:schemeClr val="tx2"/>
              </a:solidFill>
            </a:endParaRPr>
          </a:p>
        </p:txBody>
      </p:sp>
      <p:pic>
        <p:nvPicPr>
          <p:cNvPr id="26629" name="Picture 4" descr="http://blogs.sfweekly.com/thesnitch/no_food_or_dr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4825">
            <a:off x="5646738" y="3357563"/>
            <a:ext cx="2727325" cy="27432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1000" fill="hold"/>
                                        <p:tgtEl>
                                          <p:spTgt spid="26629"/>
                                        </p:tgtEl>
                                        <p:attrNameLst>
                                          <p:attrName>ppt_w</p:attrName>
                                        </p:attrNameLst>
                                      </p:cBhvr>
                                      <p:tavLst>
                                        <p:tav tm="0">
                                          <p:val>
                                            <p:fltVal val="0"/>
                                          </p:val>
                                        </p:tav>
                                        <p:tav tm="100000">
                                          <p:val>
                                            <p:strVal val="#ppt_w"/>
                                          </p:val>
                                        </p:tav>
                                      </p:tavLst>
                                    </p:anim>
                                    <p:anim calcmode="lin" valueType="num">
                                      <p:cBhvr>
                                        <p:cTn id="8" dur="1000" fill="hold"/>
                                        <p:tgtEl>
                                          <p:spTgt spid="26629"/>
                                        </p:tgtEl>
                                        <p:attrNameLst>
                                          <p:attrName>ppt_h</p:attrName>
                                        </p:attrNameLst>
                                      </p:cBhvr>
                                      <p:tavLst>
                                        <p:tav tm="0">
                                          <p:val>
                                            <p:fltVal val="0"/>
                                          </p:val>
                                        </p:tav>
                                        <p:tav tm="100000">
                                          <p:val>
                                            <p:strVal val="#ppt_h"/>
                                          </p:val>
                                        </p:tav>
                                      </p:tavLst>
                                    </p:anim>
                                    <p:animEffect transition="in" filter="fade">
                                      <p:cBhvr>
                                        <p:cTn id="9" dur="1000"/>
                                        <p:tgtEl>
                                          <p:spTgt spid="266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8"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More Riding Safely (3)</a:t>
            </a:r>
            <a:endParaRPr sz="4800">
              <a:latin typeface="Comic Sans MS" pitchFamily="66" charset="0"/>
            </a:endParaRPr>
          </a:p>
        </p:txBody>
      </p:sp>
      <p:sp>
        <p:nvSpPr>
          <p:cNvPr id="3" name="Content Placeholder 2"/>
          <p:cNvSpPr>
            <a:spLocks noGrp="1"/>
          </p:cNvSpPr>
          <p:nvPr>
            <p:ph idx="1"/>
          </p:nvPr>
        </p:nvSpPr>
        <p:spPr>
          <a:xfrm>
            <a:off x="457200" y="1279525"/>
            <a:ext cx="8305800" cy="4846638"/>
          </a:xfrm>
        </p:spPr>
        <p:txBody>
          <a:bodyPr/>
          <a:lstStyle/>
          <a:p>
            <a:r>
              <a:rPr lang="en-US" altLang="en-US" sz="3200" smtClean="0">
                <a:solidFill>
                  <a:srgbClr val="181818"/>
                </a:solidFill>
                <a:latin typeface="Calibri" panose="020F0502020204030204" pitchFamily="34" charset="0"/>
                <a:cs typeface="Calibri" panose="020F0502020204030204" pitchFamily="34" charset="0"/>
              </a:rPr>
              <a:t>Don’t bring animals or glass objects on bus</a:t>
            </a:r>
          </a:p>
          <a:p>
            <a:r>
              <a:rPr lang="en-US" altLang="en-US" sz="3200" smtClean="0">
                <a:solidFill>
                  <a:srgbClr val="181818"/>
                </a:solidFill>
                <a:latin typeface="Calibri" panose="020F0502020204030204" pitchFamily="34" charset="0"/>
                <a:cs typeface="Calibri" panose="020F0502020204030204" pitchFamily="34" charset="0"/>
              </a:rPr>
              <a:t>Don’t use obscene gestures and/or language</a:t>
            </a:r>
          </a:p>
          <a:p>
            <a:r>
              <a:rPr lang="en-US" altLang="en-US" sz="3200" smtClean="0">
                <a:solidFill>
                  <a:srgbClr val="181818"/>
                </a:solidFill>
                <a:latin typeface="Calibri" panose="020F0502020204030204" pitchFamily="34" charset="0"/>
                <a:cs typeface="Calibri" panose="020F0502020204030204" pitchFamily="34" charset="0"/>
              </a:rPr>
              <a:t>Don’t use cell phones on bus or when exiting</a:t>
            </a:r>
          </a:p>
          <a:p>
            <a:r>
              <a:rPr lang="en-US" altLang="en-US" sz="3200" smtClean="0">
                <a:solidFill>
                  <a:srgbClr val="181818"/>
                </a:solidFill>
                <a:latin typeface="Calibri" panose="020F0502020204030204" pitchFamily="34" charset="0"/>
                <a:cs typeface="Calibri" panose="020F0502020204030204" pitchFamily="34" charset="0"/>
              </a:rPr>
              <a:t>Never use electronic device or wear headphones/ear buds when exiting </a:t>
            </a:r>
          </a:p>
          <a:p>
            <a:r>
              <a:rPr lang="en-US" altLang="en-US" sz="3200" smtClean="0">
                <a:solidFill>
                  <a:srgbClr val="181818"/>
                </a:solidFill>
                <a:latin typeface="Calibri" panose="020F0502020204030204" pitchFamily="34" charset="0"/>
                <a:cs typeface="Calibri" panose="020F0502020204030204" pitchFamily="34" charset="0"/>
              </a:rPr>
              <a:t>Only get off of bus at your stop</a:t>
            </a:r>
          </a:p>
          <a:p>
            <a:r>
              <a:rPr lang="en-US" altLang="en-US" sz="3200" smtClean="0">
                <a:solidFill>
                  <a:srgbClr val="181818"/>
                </a:solidFill>
                <a:latin typeface="Calibri" panose="020F0502020204030204" pitchFamily="34" charset="0"/>
                <a:cs typeface="Calibri" panose="020F0502020204030204" pitchFamily="34" charset="0"/>
              </a:rPr>
              <a:t>Keep bus clean</a:t>
            </a:r>
          </a:p>
          <a:p>
            <a:endParaRPr lang="en-US" altLang="en-US" sz="2800" smtClean="0">
              <a:solidFill>
                <a:srgbClr val="181818"/>
              </a:solidFill>
            </a:endParaRPr>
          </a:p>
        </p:txBody>
      </p:sp>
      <p:sp>
        <p:nvSpPr>
          <p:cNvPr id="501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D541EFA2-B886-4DA3-95EC-608A4FE396E4}" type="slidenum">
              <a:rPr lang="en-US" altLang="en-US" sz="1600">
                <a:solidFill>
                  <a:schemeClr val="tx2"/>
                </a:solidFill>
              </a:rPr>
              <a:pPr>
                <a:spcBef>
                  <a:spcPct val="0"/>
                </a:spcBef>
                <a:buClrTx/>
                <a:buSzTx/>
                <a:buFontTx/>
                <a:buNone/>
              </a:pPr>
              <a:t>23</a:t>
            </a:fld>
            <a:endParaRPr lang="en-US" altLang="en-US" sz="1600">
              <a:solidFill>
                <a:schemeClr val="tx2"/>
              </a:solidFill>
            </a:endParaRPr>
          </a:p>
        </p:txBody>
      </p:sp>
      <p:pic>
        <p:nvPicPr>
          <p:cNvPr id="27653" name="Picture 6" descr="No Cell Phones Allowed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3782">
            <a:off x="6019800" y="4008438"/>
            <a:ext cx="2468563"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1000" fill="hold"/>
                                        <p:tgtEl>
                                          <p:spTgt spid="27653"/>
                                        </p:tgtEl>
                                        <p:attrNameLst>
                                          <p:attrName>ppt_w</p:attrName>
                                        </p:attrNameLst>
                                      </p:cBhvr>
                                      <p:tavLst>
                                        <p:tav tm="0">
                                          <p:val>
                                            <p:fltVal val="0"/>
                                          </p:val>
                                        </p:tav>
                                        <p:tav tm="100000">
                                          <p:val>
                                            <p:strVal val="#ppt_w"/>
                                          </p:val>
                                        </p:tav>
                                      </p:tavLst>
                                    </p:anim>
                                    <p:anim calcmode="lin" valueType="num">
                                      <p:cBhvr>
                                        <p:cTn id="8" dur="1000" fill="hold"/>
                                        <p:tgtEl>
                                          <p:spTgt spid="27653"/>
                                        </p:tgtEl>
                                        <p:attrNameLst>
                                          <p:attrName>ppt_h</p:attrName>
                                        </p:attrNameLst>
                                      </p:cBhvr>
                                      <p:tavLst>
                                        <p:tav tm="0">
                                          <p:val>
                                            <p:fltVal val="0"/>
                                          </p:val>
                                        </p:tav>
                                        <p:tav tm="100000">
                                          <p:val>
                                            <p:strVal val="#ppt_h"/>
                                          </p:val>
                                        </p:tav>
                                      </p:tavLst>
                                    </p:anim>
                                    <p:animEffect transition="in" filter="fade">
                                      <p:cBhvr>
                                        <p:cTn id="9" dur="1000"/>
                                        <p:tgtEl>
                                          <p:spTgt spid="276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8"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Emergency Evacuation</a:t>
            </a:r>
            <a:endParaRPr sz="4800">
              <a:latin typeface="Comic Sans MS" pitchFamily="66" charset="0"/>
            </a:endParaRPr>
          </a:p>
        </p:txBody>
      </p:sp>
      <p:sp>
        <p:nvSpPr>
          <p:cNvPr id="3" name="Content Placeholder 2"/>
          <p:cNvSpPr>
            <a:spLocks noGrp="1"/>
          </p:cNvSpPr>
          <p:nvPr>
            <p:ph idx="1"/>
          </p:nvPr>
        </p:nvSpPr>
        <p:spPr>
          <a:xfrm>
            <a:off x="457200" y="1279525"/>
            <a:ext cx="8305800" cy="4846638"/>
          </a:xfrm>
        </p:spPr>
        <p:txBody>
          <a:bodyPr/>
          <a:lstStyle/>
          <a:p>
            <a:r>
              <a:rPr lang="en-US" altLang="en-US" sz="3200" smtClean="0">
                <a:solidFill>
                  <a:srgbClr val="181818"/>
                </a:solidFill>
                <a:latin typeface="Calibri" panose="020F0502020204030204" pitchFamily="34" charset="0"/>
                <a:cs typeface="Calibri" panose="020F0502020204030204" pitchFamily="34" charset="0"/>
              </a:rPr>
              <a:t>When might you evacuate?</a:t>
            </a:r>
          </a:p>
          <a:p>
            <a:pPr lvl="1"/>
            <a:r>
              <a:rPr lang="en-US" altLang="en-US" sz="3200" smtClean="0">
                <a:solidFill>
                  <a:srgbClr val="181818"/>
                </a:solidFill>
                <a:latin typeface="Calibri" panose="020F0502020204030204" pitchFamily="34" charset="0"/>
                <a:cs typeface="Calibri" panose="020F0502020204030204" pitchFamily="34" charset="0"/>
              </a:rPr>
              <a:t>Accident</a:t>
            </a:r>
          </a:p>
          <a:p>
            <a:pPr lvl="1"/>
            <a:r>
              <a:rPr lang="en-US" altLang="en-US" sz="3200" smtClean="0">
                <a:solidFill>
                  <a:srgbClr val="181818"/>
                </a:solidFill>
                <a:latin typeface="Calibri" panose="020F0502020204030204" pitchFamily="34" charset="0"/>
                <a:cs typeface="Calibri" panose="020F0502020204030204" pitchFamily="34" charset="0"/>
              </a:rPr>
              <a:t>Fire </a:t>
            </a:r>
          </a:p>
          <a:p>
            <a:pPr lvl="1"/>
            <a:r>
              <a:rPr lang="en-US" altLang="en-US" sz="3200" smtClean="0">
                <a:solidFill>
                  <a:srgbClr val="181818"/>
                </a:solidFill>
                <a:latin typeface="Calibri" panose="020F0502020204030204" pitchFamily="34" charset="0"/>
                <a:cs typeface="Calibri" panose="020F0502020204030204" pitchFamily="34" charset="0"/>
              </a:rPr>
              <a:t>Emergency where you need to leave bus quickly</a:t>
            </a:r>
          </a:p>
          <a:p>
            <a:r>
              <a:rPr lang="en-US" altLang="en-US" sz="3200" smtClean="0">
                <a:solidFill>
                  <a:srgbClr val="181818"/>
                </a:solidFill>
                <a:latin typeface="Calibri" panose="020F0502020204030204" pitchFamily="34" charset="0"/>
                <a:cs typeface="Calibri" panose="020F0502020204030204" pitchFamily="34" charset="0"/>
              </a:rPr>
              <a:t>There are 3 ways to </a:t>
            </a:r>
            <a:br>
              <a:rPr lang="en-US" altLang="en-US" sz="3200" smtClean="0">
                <a:solidFill>
                  <a:srgbClr val="181818"/>
                </a:solidFill>
                <a:latin typeface="Calibri" panose="020F0502020204030204" pitchFamily="34" charset="0"/>
                <a:cs typeface="Calibri" panose="020F0502020204030204" pitchFamily="34" charset="0"/>
              </a:rPr>
            </a:br>
            <a:r>
              <a:rPr lang="en-US" altLang="en-US" sz="3200" smtClean="0">
                <a:solidFill>
                  <a:srgbClr val="181818"/>
                </a:solidFill>
                <a:latin typeface="Calibri" panose="020F0502020204030204" pitchFamily="34" charset="0"/>
                <a:cs typeface="Calibri" panose="020F0502020204030204" pitchFamily="34" charset="0"/>
              </a:rPr>
              <a:t>evacuate the bus</a:t>
            </a:r>
          </a:p>
          <a:p>
            <a:pPr lvl="1"/>
            <a:r>
              <a:rPr lang="en-US" altLang="en-US" sz="3000" smtClean="0">
                <a:solidFill>
                  <a:srgbClr val="181818"/>
                </a:solidFill>
                <a:latin typeface="Calibri" panose="020F0502020204030204" pitchFamily="34" charset="0"/>
                <a:cs typeface="Calibri" panose="020F0502020204030204" pitchFamily="34" charset="0"/>
              </a:rPr>
              <a:t>Front door</a:t>
            </a:r>
          </a:p>
          <a:p>
            <a:pPr lvl="1"/>
            <a:r>
              <a:rPr lang="en-US" altLang="en-US" sz="3000" smtClean="0">
                <a:solidFill>
                  <a:srgbClr val="181818"/>
                </a:solidFill>
                <a:latin typeface="Calibri" panose="020F0502020204030204" pitchFamily="34" charset="0"/>
                <a:cs typeface="Calibri" panose="020F0502020204030204" pitchFamily="34" charset="0"/>
              </a:rPr>
              <a:t>Rear door</a:t>
            </a:r>
          </a:p>
          <a:p>
            <a:pPr lvl="1"/>
            <a:r>
              <a:rPr lang="en-US" altLang="en-US" sz="3000" smtClean="0">
                <a:solidFill>
                  <a:srgbClr val="181818"/>
                </a:solidFill>
                <a:latin typeface="Calibri" panose="020F0502020204030204" pitchFamily="34" charset="0"/>
                <a:cs typeface="Calibri" panose="020F0502020204030204" pitchFamily="34" charset="0"/>
              </a:rPr>
              <a:t>Front and rear door</a:t>
            </a:r>
          </a:p>
        </p:txBody>
      </p:sp>
      <p:sp>
        <p:nvSpPr>
          <p:cNvPr id="522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9C5AD284-6765-4E4A-83E1-950CD0BEF57F}" type="slidenum">
              <a:rPr lang="en-US" altLang="en-US" sz="1600">
                <a:solidFill>
                  <a:schemeClr val="tx2"/>
                </a:solidFill>
              </a:rPr>
              <a:pPr>
                <a:spcBef>
                  <a:spcPct val="0"/>
                </a:spcBef>
                <a:buClrTx/>
                <a:buSzTx/>
                <a:buFontTx/>
                <a:buNone/>
              </a:pPr>
              <a:t>24</a:t>
            </a:fld>
            <a:endParaRPr lang="en-US" altLang="en-US" sz="1600">
              <a:solidFill>
                <a:schemeClr val="tx2"/>
              </a:solidFill>
            </a:endParaRPr>
          </a:p>
        </p:txBody>
      </p:sp>
      <p:pic>
        <p:nvPicPr>
          <p:cNvPr id="28677" name="Picture 12" descr="School Bus_Evacuation_Training.jpg"/>
          <p:cNvPicPr>
            <a:picLocks noChangeAspect="1"/>
          </p:cNvPicPr>
          <p:nvPr/>
        </p:nvPicPr>
        <p:blipFill>
          <a:blip r:embed="rId3">
            <a:extLst>
              <a:ext uri="{28A0092B-C50C-407E-A947-70E740481C1C}">
                <a14:useLocalDpi xmlns:a14="http://schemas.microsoft.com/office/drawing/2010/main" val="0"/>
              </a:ext>
            </a:extLst>
          </a:blip>
          <a:srcRect l="9200" r="6160"/>
          <a:stretch>
            <a:fillRect/>
          </a:stretch>
        </p:blipFill>
        <p:spPr bwMode="auto">
          <a:xfrm>
            <a:off x="4800600" y="3429000"/>
            <a:ext cx="3592513" cy="31242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Effect transition="in" filter="fade">
                                      <p:cBhvr>
                                        <p:cTn id="9" dur="1000"/>
                                        <p:tgtEl>
                                          <p:spTgt spid="286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par>
                                <p:cTn id="18" presetID="17" presetClass="entr" presetSubtype="8"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childTnLst>
                                </p:cTn>
                              </p:par>
                              <p:par>
                                <p:cTn id="24" presetID="17" presetClass="entr" presetSubtype="8"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8"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4" end="4"/>
                                            </p:txEl>
                                          </p:spTgt>
                                        </p:tgtEl>
                                        <p:attrNameLst>
                                          <p:attrName>ppt_h</p:attrName>
                                        </p:attrNameLst>
                                      </p:cBhvr>
                                      <p:tavLst>
                                        <p:tav tm="0">
                                          <p:val>
                                            <p:strVal val="#ppt_h"/>
                                          </p:val>
                                        </p:tav>
                                        <p:tav tm="100000">
                                          <p:val>
                                            <p:strVal val="#ppt_h"/>
                                          </p:val>
                                        </p:tav>
                                      </p:tavLst>
                                    </p:anim>
                                  </p:childTnLst>
                                </p:cTn>
                              </p:par>
                              <p:par>
                                <p:cTn id="38" presetID="17" presetClass="entr" presetSubtype="8"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8"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ppt_x</p:attrName>
                                        </p:attrNameLst>
                                      </p:cBhvr>
                                      <p:tavLst>
                                        <p:tav tm="0">
                                          <p:val>
                                            <p:strVal val="#ppt_x-#ppt_w/2"/>
                                          </p:val>
                                        </p:tav>
                                        <p:tav tm="100000">
                                          <p:val>
                                            <p:strVal val="#ppt_x"/>
                                          </p:val>
                                        </p:tav>
                                      </p:tavLst>
                                    </p:anim>
                                    <p:anim calcmode="lin" valueType="num">
                                      <p:cBhvr>
                                        <p:cTn id="49"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7" presetClass="entr" presetSubtype="8"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ppt_x</p:attrName>
                                        </p:attrNameLst>
                                      </p:cBhvr>
                                      <p:tavLst>
                                        <p:tav tm="0">
                                          <p:val>
                                            <p:strVal val="#ppt_x-#ppt_w/2"/>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5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More Emergency Evacuation (1)</a:t>
            </a:r>
            <a:endParaRPr sz="4800">
              <a:latin typeface="Comic Sans MS" pitchFamily="66" charset="0"/>
            </a:endParaRPr>
          </a:p>
        </p:txBody>
      </p:sp>
      <p:sp>
        <p:nvSpPr>
          <p:cNvPr id="3" name="Content Placeholder 2"/>
          <p:cNvSpPr>
            <a:spLocks noGrp="1"/>
          </p:cNvSpPr>
          <p:nvPr>
            <p:ph idx="1"/>
          </p:nvPr>
        </p:nvSpPr>
        <p:spPr>
          <a:xfrm>
            <a:off x="457200" y="1279525"/>
            <a:ext cx="8305800" cy="4846638"/>
          </a:xfrm>
        </p:spPr>
        <p:txBody>
          <a:bodyPr/>
          <a:lstStyle/>
          <a:p>
            <a:r>
              <a:rPr lang="en-US" altLang="en-US" sz="3200" smtClean="0">
                <a:solidFill>
                  <a:srgbClr val="181818"/>
                </a:solidFill>
                <a:latin typeface="Calibri" panose="020F0502020204030204" pitchFamily="34" charset="0"/>
                <a:cs typeface="Calibri" panose="020F0502020204030204" pitchFamily="34" charset="0"/>
              </a:rPr>
              <a:t>Buses also have </a:t>
            </a:r>
          </a:p>
          <a:p>
            <a:pPr lvl="1"/>
            <a:r>
              <a:rPr lang="en-US" altLang="en-US" sz="3000" smtClean="0">
                <a:solidFill>
                  <a:srgbClr val="181818"/>
                </a:solidFill>
                <a:latin typeface="Calibri" panose="020F0502020204030204" pitchFamily="34" charset="0"/>
                <a:cs typeface="Calibri" panose="020F0502020204030204" pitchFamily="34" charset="0"/>
              </a:rPr>
              <a:t>Roof hatches </a:t>
            </a:r>
          </a:p>
          <a:p>
            <a:pPr lvl="1"/>
            <a:r>
              <a:rPr lang="en-US" altLang="en-US" sz="3000" smtClean="0">
                <a:solidFill>
                  <a:srgbClr val="181818"/>
                </a:solidFill>
                <a:latin typeface="Calibri" panose="020F0502020204030204" pitchFamily="34" charset="0"/>
                <a:cs typeface="Calibri" panose="020F0502020204030204" pitchFamily="34" charset="0"/>
              </a:rPr>
              <a:t>Emergency windows</a:t>
            </a:r>
            <a:endParaRPr lang="en-US" altLang="en-US" sz="3200" smtClean="0">
              <a:solidFill>
                <a:srgbClr val="181818"/>
              </a:solidFill>
              <a:latin typeface="Calibri" panose="020F0502020204030204" pitchFamily="34" charset="0"/>
              <a:cs typeface="Calibri" panose="020F0502020204030204" pitchFamily="34" charset="0"/>
            </a:endParaRPr>
          </a:p>
          <a:p>
            <a:r>
              <a:rPr lang="en-US" altLang="en-US" sz="3200" smtClean="0">
                <a:solidFill>
                  <a:srgbClr val="181818"/>
                </a:solidFill>
                <a:latin typeface="Calibri" panose="020F0502020204030204" pitchFamily="34" charset="0"/>
                <a:cs typeface="Calibri" panose="020F0502020204030204" pitchFamily="34" charset="0"/>
              </a:rPr>
              <a:t>In all types of evacuation:</a:t>
            </a:r>
          </a:p>
          <a:p>
            <a:pPr lvl="1"/>
            <a:r>
              <a:rPr lang="en-US" altLang="en-US" sz="3000" smtClean="0">
                <a:solidFill>
                  <a:srgbClr val="181818"/>
                </a:solidFill>
                <a:latin typeface="Calibri" panose="020F0502020204030204" pitchFamily="34" charset="0"/>
                <a:cs typeface="Calibri" panose="020F0502020204030204" pitchFamily="34" charset="0"/>
              </a:rPr>
              <a:t>Listen to bus driver’s </a:t>
            </a:r>
            <a:br>
              <a:rPr lang="en-US" altLang="en-US" sz="3000" smtClean="0">
                <a:solidFill>
                  <a:srgbClr val="181818"/>
                </a:solidFill>
                <a:latin typeface="Calibri" panose="020F0502020204030204" pitchFamily="34" charset="0"/>
                <a:cs typeface="Calibri" panose="020F0502020204030204" pitchFamily="34" charset="0"/>
              </a:rPr>
            </a:br>
            <a:r>
              <a:rPr lang="en-US" altLang="en-US" sz="3000" smtClean="0">
                <a:solidFill>
                  <a:srgbClr val="181818"/>
                </a:solidFill>
                <a:latin typeface="Calibri" panose="020F0502020204030204" pitchFamily="34" charset="0"/>
                <a:cs typeface="Calibri" panose="020F0502020204030204" pitchFamily="34" charset="0"/>
              </a:rPr>
              <a:t>instructions</a:t>
            </a:r>
          </a:p>
          <a:p>
            <a:pPr lvl="1"/>
            <a:r>
              <a:rPr lang="en-US" altLang="en-US" sz="3000" smtClean="0">
                <a:solidFill>
                  <a:srgbClr val="181818"/>
                </a:solidFill>
                <a:latin typeface="Calibri" panose="020F0502020204030204" pitchFamily="34" charset="0"/>
                <a:cs typeface="Calibri" panose="020F0502020204030204" pitchFamily="34" charset="0"/>
              </a:rPr>
              <a:t>Remain calm</a:t>
            </a:r>
          </a:p>
          <a:p>
            <a:pPr lvl="1"/>
            <a:r>
              <a:rPr lang="en-US" altLang="en-US" sz="3000" smtClean="0">
                <a:solidFill>
                  <a:srgbClr val="181818"/>
                </a:solidFill>
                <a:latin typeface="Calibri" panose="020F0502020204030204" pitchFamily="34" charset="0"/>
                <a:cs typeface="Calibri" panose="020F0502020204030204" pitchFamily="34" charset="0"/>
              </a:rPr>
              <a:t>Remain quiet</a:t>
            </a:r>
          </a:p>
          <a:p>
            <a:pPr lvl="1"/>
            <a:r>
              <a:rPr lang="en-US" altLang="en-US" sz="3000" smtClean="0">
                <a:solidFill>
                  <a:srgbClr val="181818"/>
                </a:solidFill>
                <a:latin typeface="Calibri" panose="020F0502020204030204" pitchFamily="34" charset="0"/>
                <a:cs typeface="Calibri" panose="020F0502020204030204" pitchFamily="34" charset="0"/>
              </a:rPr>
              <a:t>Stay seated until it is your turn to leave</a:t>
            </a:r>
          </a:p>
          <a:p>
            <a:pPr lvl="1"/>
            <a:r>
              <a:rPr lang="en-US" altLang="en-US" sz="3000" smtClean="0">
                <a:solidFill>
                  <a:srgbClr val="181818"/>
                </a:solidFill>
                <a:latin typeface="Calibri" panose="020F0502020204030204" pitchFamily="34" charset="0"/>
                <a:cs typeface="Calibri" panose="020F0502020204030204" pitchFamily="34" charset="0"/>
              </a:rPr>
              <a:t>Unload letting seats take turns</a:t>
            </a:r>
            <a:endParaRPr lang="en-US" altLang="en-US" sz="3200" smtClean="0">
              <a:solidFill>
                <a:srgbClr val="181818"/>
              </a:solidFill>
              <a:latin typeface="Calibri" panose="020F0502020204030204" pitchFamily="34" charset="0"/>
              <a:cs typeface="Calibri" panose="020F0502020204030204" pitchFamily="34" charset="0"/>
            </a:endParaRPr>
          </a:p>
          <a:p>
            <a:pPr>
              <a:buFont typeface="Wingdings 2" panose="05020102010507070707" pitchFamily="18" charset="2"/>
              <a:buNone/>
            </a:pPr>
            <a:endParaRPr lang="en-US" altLang="en-US" sz="3200" smtClean="0">
              <a:solidFill>
                <a:srgbClr val="181818"/>
              </a:solidFill>
            </a:endParaRPr>
          </a:p>
        </p:txBody>
      </p:sp>
      <p:sp>
        <p:nvSpPr>
          <p:cNvPr id="542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4A7A23FC-452F-4401-BE66-3E8252A25164}" type="slidenum">
              <a:rPr lang="en-US" altLang="en-US" sz="1600">
                <a:solidFill>
                  <a:schemeClr val="tx2"/>
                </a:solidFill>
              </a:rPr>
              <a:pPr>
                <a:spcBef>
                  <a:spcPct val="0"/>
                </a:spcBef>
                <a:buClrTx/>
                <a:buSzTx/>
                <a:buFontTx/>
                <a:buNone/>
              </a:pPr>
              <a:t>25</a:t>
            </a:fld>
            <a:endParaRPr lang="en-US" altLang="en-US" sz="1600">
              <a:solidFill>
                <a:schemeClr val="tx2"/>
              </a:solidFill>
            </a:endParaRPr>
          </a:p>
        </p:txBody>
      </p:sp>
      <p:pic>
        <p:nvPicPr>
          <p:cNvPr id="7" name="Picture 6" descr="MS 21.jpg"/>
          <p:cNvPicPr>
            <a:picLocks noChangeAspect="1"/>
          </p:cNvPicPr>
          <p:nvPr/>
        </p:nvPicPr>
        <p:blipFill>
          <a:blip r:embed="rId3">
            <a:extLst>
              <a:ext uri="{28A0092B-C50C-407E-A947-70E740481C1C}">
                <a14:useLocalDpi xmlns:a14="http://schemas.microsoft.com/office/drawing/2010/main" val="0"/>
              </a:ext>
            </a:extLst>
          </a:blip>
          <a:srcRect l="18452"/>
          <a:stretch>
            <a:fillRect/>
          </a:stretch>
        </p:blipFill>
        <p:spPr bwMode="auto">
          <a:xfrm>
            <a:off x="5207000" y="1981200"/>
            <a:ext cx="3479800" cy="32004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
                                          </p:val>
                                        </p:tav>
                                        <p:tav tm="100000">
                                          <p:val>
                                            <p:strVal val="#ppt_h"/>
                                          </p:val>
                                        </p:tav>
                                      </p:tavLst>
                                    </p:anim>
                                  </p:childTnLst>
                                </p:cTn>
                              </p:par>
                              <p:par>
                                <p:cTn id="18" presetID="17" presetClass="entr" presetSubtype="8"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strVal val="#ppt_h"/>
                                          </p:val>
                                        </p:tav>
                                        <p:tav tm="100000">
                                          <p:val>
                                            <p:strVal val="#ppt_h"/>
                                          </p:val>
                                        </p:tav>
                                      </p:tavLst>
                                    </p:anim>
                                  </p:childTnLst>
                                </p:cTn>
                              </p:par>
                              <p:par>
                                <p:cTn id="24" presetID="17" presetClass="entr" presetSubtype="8"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27"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strVal val="#ppt_h"/>
                                          </p:val>
                                        </p:tav>
                                        <p:tav tm="100000">
                                          <p:val>
                                            <p:strVal val="#ppt_h"/>
                                          </p:val>
                                        </p:tav>
                                      </p:tavLst>
                                    </p:anim>
                                  </p:childTnLst>
                                </p:cTn>
                              </p:par>
                              <p:par>
                                <p:cTn id="30" presetID="17" presetClass="entr" presetSubtype="8"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ppt_x</p:attrName>
                                        </p:attrNameLst>
                                      </p:cBhvr>
                                      <p:tavLst>
                                        <p:tav tm="0">
                                          <p:val>
                                            <p:strVal val="#ppt_x-#ppt_w/2"/>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500" fill="hold"/>
                                        <p:tgtEl>
                                          <p:spTgt spid="3">
                                            <p:txEl>
                                              <p:pRg st="7" end="7"/>
                                            </p:txEl>
                                          </p:spTgt>
                                        </p:tgtEl>
                                        <p:attrNameLst>
                                          <p:attrName>ppt_x</p:attrName>
                                        </p:attrNameLst>
                                      </p:cBhvr>
                                      <p:tavLst>
                                        <p:tav tm="0">
                                          <p:val>
                                            <p:strVal val="#ppt_x-#ppt_w/2"/>
                                          </p:val>
                                        </p:tav>
                                        <p:tav tm="100000">
                                          <p:val>
                                            <p:strVal val="#ppt_x"/>
                                          </p:val>
                                        </p:tav>
                                      </p:tavLst>
                                    </p:anim>
                                    <p:anim calcmode="lin" valueType="num">
                                      <p:cBhvr>
                                        <p:cTn id="41"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strVal val="#ppt_h"/>
                                          </p:val>
                                        </p:tav>
                                        <p:tav tm="100000">
                                          <p:val>
                                            <p:strVal val="#ppt_h"/>
                                          </p:val>
                                        </p:tav>
                                      </p:tavLst>
                                    </p:anim>
                                  </p:childTnLst>
                                </p:cTn>
                              </p:par>
                              <p:par>
                                <p:cTn id="44" presetID="17" presetClass="entr" presetSubtype="8"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p:cTn id="46" dur="500" fill="hold"/>
                                        <p:tgtEl>
                                          <p:spTgt spid="3">
                                            <p:txEl>
                                              <p:pRg st="8" end="8"/>
                                            </p:txEl>
                                          </p:spTgt>
                                        </p:tgtEl>
                                        <p:attrNameLst>
                                          <p:attrName>ppt_x</p:attrName>
                                        </p:attrNameLst>
                                      </p:cBhvr>
                                      <p:tavLst>
                                        <p:tav tm="0">
                                          <p:val>
                                            <p:strVal val="#ppt_x-#ppt_w/2"/>
                                          </p:val>
                                        </p:tav>
                                        <p:tav tm="100000">
                                          <p:val>
                                            <p:strVal val="#ppt_x"/>
                                          </p:val>
                                        </p:tav>
                                      </p:tavLst>
                                    </p:anim>
                                    <p:anim calcmode="lin" valueType="num">
                                      <p:cBhvr>
                                        <p:cTn id="47"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4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More Emergency Evacuation (2)</a:t>
            </a:r>
            <a:endParaRPr sz="4800">
              <a:latin typeface="Comic Sans MS" pitchFamily="66" charset="0"/>
            </a:endParaRPr>
          </a:p>
        </p:txBody>
      </p:sp>
      <p:sp>
        <p:nvSpPr>
          <p:cNvPr id="3" name="Content Placeholder 2"/>
          <p:cNvSpPr>
            <a:spLocks noGrp="1"/>
          </p:cNvSpPr>
          <p:nvPr>
            <p:ph idx="1"/>
          </p:nvPr>
        </p:nvSpPr>
        <p:spPr>
          <a:xfrm>
            <a:off x="457200" y="1279525"/>
            <a:ext cx="8686800" cy="4846638"/>
          </a:xfrm>
        </p:spPr>
        <p:txBody>
          <a:bodyPr/>
          <a:lstStyle/>
          <a:p>
            <a:r>
              <a:rPr lang="en-US" altLang="en-US" sz="3200" smtClean="0">
                <a:solidFill>
                  <a:srgbClr val="181818"/>
                </a:solidFill>
                <a:latin typeface="Calibri" panose="020F0502020204030204" pitchFamily="34" charset="0"/>
                <a:cs typeface="Calibri" panose="020F0502020204030204" pitchFamily="34" charset="0"/>
              </a:rPr>
              <a:t>In all types of evacuation (Continued):</a:t>
            </a:r>
          </a:p>
          <a:p>
            <a:pPr lvl="1"/>
            <a:r>
              <a:rPr lang="en-US" altLang="en-US" sz="3000" smtClean="0">
                <a:solidFill>
                  <a:srgbClr val="181818"/>
                </a:solidFill>
                <a:latin typeface="Calibri" panose="020F0502020204030204" pitchFamily="34" charset="0"/>
                <a:cs typeface="Calibri" panose="020F0502020204030204" pitchFamily="34" charset="0"/>
              </a:rPr>
              <a:t>Leave books, lunch boxes, and other belongings  on bus</a:t>
            </a:r>
          </a:p>
          <a:p>
            <a:pPr lvl="1"/>
            <a:r>
              <a:rPr lang="en-US" altLang="en-US" sz="3000" smtClean="0">
                <a:solidFill>
                  <a:srgbClr val="181818"/>
                </a:solidFill>
                <a:latin typeface="Calibri" panose="020F0502020204030204" pitchFamily="34" charset="0"/>
                <a:cs typeface="Calibri" panose="020F0502020204030204" pitchFamily="34" charset="0"/>
              </a:rPr>
              <a:t>Walk as you leave the bus.  Do not run.</a:t>
            </a:r>
          </a:p>
          <a:p>
            <a:pPr lvl="1"/>
            <a:r>
              <a:rPr lang="en-US" altLang="en-US" sz="3000" smtClean="0">
                <a:solidFill>
                  <a:srgbClr val="181818"/>
                </a:solidFill>
                <a:latin typeface="Calibri" panose="020F0502020204030204" pitchFamily="34" charset="0"/>
                <a:cs typeface="Calibri" panose="020F0502020204030204" pitchFamily="34" charset="0"/>
              </a:rPr>
              <a:t>Go 100 feet (3 bus lengths) </a:t>
            </a:r>
            <a:br>
              <a:rPr lang="en-US" altLang="en-US" sz="3000" smtClean="0">
                <a:solidFill>
                  <a:srgbClr val="181818"/>
                </a:solidFill>
                <a:latin typeface="Calibri" panose="020F0502020204030204" pitchFamily="34" charset="0"/>
                <a:cs typeface="Calibri" panose="020F0502020204030204" pitchFamily="34" charset="0"/>
              </a:rPr>
            </a:br>
            <a:r>
              <a:rPr lang="en-US" altLang="en-US" sz="3000" smtClean="0">
                <a:solidFill>
                  <a:srgbClr val="181818"/>
                </a:solidFill>
                <a:latin typeface="Calibri" panose="020F0502020204030204" pitchFamily="34" charset="0"/>
                <a:cs typeface="Calibri" panose="020F0502020204030204" pitchFamily="34" charset="0"/>
              </a:rPr>
              <a:t>away from bus</a:t>
            </a:r>
          </a:p>
          <a:p>
            <a:pPr lvl="1"/>
            <a:r>
              <a:rPr lang="en-US" altLang="en-US" sz="3000" smtClean="0">
                <a:solidFill>
                  <a:srgbClr val="181818"/>
                </a:solidFill>
                <a:latin typeface="Calibri" panose="020F0502020204030204" pitchFamily="34" charset="0"/>
                <a:cs typeface="Calibri" panose="020F0502020204030204" pitchFamily="34" charset="0"/>
              </a:rPr>
              <a:t>Remain in an orderly group </a:t>
            </a:r>
          </a:p>
          <a:p>
            <a:pPr lvl="1"/>
            <a:r>
              <a:rPr lang="en-US" altLang="en-US" sz="3000" smtClean="0">
                <a:solidFill>
                  <a:srgbClr val="181818"/>
                </a:solidFill>
                <a:latin typeface="Calibri" panose="020F0502020204030204" pitchFamily="34" charset="0"/>
                <a:cs typeface="Calibri" panose="020F0502020204030204" pitchFamily="34" charset="0"/>
              </a:rPr>
              <a:t>Wait for further </a:t>
            </a:r>
            <a:br>
              <a:rPr lang="en-US" altLang="en-US" sz="3000" smtClean="0">
                <a:solidFill>
                  <a:srgbClr val="181818"/>
                </a:solidFill>
                <a:latin typeface="Calibri" panose="020F0502020204030204" pitchFamily="34" charset="0"/>
                <a:cs typeface="Calibri" panose="020F0502020204030204" pitchFamily="34" charset="0"/>
              </a:rPr>
            </a:br>
            <a:r>
              <a:rPr lang="en-US" altLang="en-US" sz="3000" smtClean="0">
                <a:solidFill>
                  <a:srgbClr val="181818"/>
                </a:solidFill>
                <a:latin typeface="Calibri" panose="020F0502020204030204" pitchFamily="34" charset="0"/>
                <a:cs typeface="Calibri" panose="020F0502020204030204" pitchFamily="34" charset="0"/>
              </a:rPr>
              <a:t>instruction from bus </a:t>
            </a:r>
            <a:br>
              <a:rPr lang="en-US" altLang="en-US" sz="3000" smtClean="0">
                <a:solidFill>
                  <a:srgbClr val="181818"/>
                </a:solidFill>
                <a:latin typeface="Calibri" panose="020F0502020204030204" pitchFamily="34" charset="0"/>
                <a:cs typeface="Calibri" panose="020F0502020204030204" pitchFamily="34" charset="0"/>
              </a:rPr>
            </a:br>
            <a:r>
              <a:rPr lang="en-US" altLang="en-US" sz="3000" smtClean="0">
                <a:solidFill>
                  <a:srgbClr val="181818"/>
                </a:solidFill>
                <a:latin typeface="Calibri" panose="020F0502020204030204" pitchFamily="34" charset="0"/>
                <a:cs typeface="Calibri" panose="020F0502020204030204" pitchFamily="34" charset="0"/>
              </a:rPr>
              <a:t>driver or student helper</a:t>
            </a:r>
          </a:p>
        </p:txBody>
      </p:sp>
      <p:sp>
        <p:nvSpPr>
          <p:cNvPr id="563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CF8975BF-7031-4713-8395-39747821ED2E}" type="slidenum">
              <a:rPr lang="en-US" altLang="en-US" sz="1600">
                <a:solidFill>
                  <a:schemeClr val="tx2"/>
                </a:solidFill>
              </a:rPr>
              <a:pPr>
                <a:spcBef>
                  <a:spcPct val="0"/>
                </a:spcBef>
                <a:buClrTx/>
                <a:buSzTx/>
                <a:buFontTx/>
                <a:buNone/>
              </a:pPr>
              <a:t>26</a:t>
            </a:fld>
            <a:endParaRPr lang="en-US" altLang="en-US" sz="1600">
              <a:solidFill>
                <a:schemeClr val="tx2"/>
              </a:solidFill>
            </a:endParaRPr>
          </a:p>
        </p:txBody>
      </p:sp>
      <p:pic>
        <p:nvPicPr>
          <p:cNvPr id="6" name="Picture 5" descr="MS 26.jpg"/>
          <p:cNvPicPr>
            <a:picLocks noChangeAspect="1"/>
          </p:cNvPicPr>
          <p:nvPr/>
        </p:nvPicPr>
        <p:blipFill>
          <a:blip r:embed="rId3">
            <a:extLst>
              <a:ext uri="{28A0092B-C50C-407E-A947-70E740481C1C}">
                <a14:useLocalDpi xmlns:a14="http://schemas.microsoft.com/office/drawing/2010/main" val="0"/>
              </a:ext>
            </a:extLst>
          </a:blip>
          <a:srcRect l="38132" t="21074" r="20560"/>
          <a:stretch>
            <a:fillRect/>
          </a:stretch>
        </p:blipFill>
        <p:spPr bwMode="auto">
          <a:xfrm>
            <a:off x="5695950" y="3276600"/>
            <a:ext cx="2533650" cy="32004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childTnLst>
                                </p:cTn>
                              </p:par>
                              <p:par>
                                <p:cTn id="18" presetID="17" presetClass="entr" presetSubtype="8"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childTnLst>
                                </p:cTn>
                              </p:par>
                              <p:par>
                                <p:cTn id="32" presetID="17" presetClass="entr" presetSubtype="8"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Were You Paying Attention?</a:t>
            </a:r>
            <a:endParaRPr sz="4800">
              <a:latin typeface="Comic Sans MS" pitchFamily="66" charset="0"/>
            </a:endParaRPr>
          </a:p>
        </p:txBody>
      </p:sp>
      <p:sp>
        <p:nvSpPr>
          <p:cNvPr id="3" name="Content Placeholder 2"/>
          <p:cNvSpPr>
            <a:spLocks noGrp="1"/>
          </p:cNvSpPr>
          <p:nvPr>
            <p:ph idx="1"/>
          </p:nvPr>
        </p:nvSpPr>
        <p:spPr>
          <a:xfrm>
            <a:off x="457200" y="1279525"/>
            <a:ext cx="8534400" cy="5197475"/>
          </a:xfrm>
        </p:spPr>
        <p:txBody>
          <a:bodyPr/>
          <a:lstStyle/>
          <a:p>
            <a:r>
              <a:rPr lang="en-US" altLang="en-US" sz="3200" smtClean="0">
                <a:solidFill>
                  <a:srgbClr val="181818"/>
                </a:solidFill>
                <a:latin typeface="Calibri" panose="020F0502020204030204" pitchFamily="34" charset="0"/>
                <a:cs typeface="Calibri" panose="020F0502020204030204" pitchFamily="34" charset="0"/>
              </a:rPr>
              <a:t>How far should you wait off the road at your school bus stop?</a:t>
            </a:r>
          </a:p>
          <a:p>
            <a:pPr lvl="1"/>
            <a:r>
              <a:rPr lang="en-US" altLang="en-US" sz="3000" b="1" smtClean="0">
                <a:solidFill>
                  <a:srgbClr val="C00000"/>
                </a:solidFill>
                <a:latin typeface="Calibri" panose="020F0502020204030204" pitchFamily="34" charset="0"/>
                <a:cs typeface="Calibri" panose="020F0502020204030204" pitchFamily="34" charset="0"/>
              </a:rPr>
              <a:t>12 feet</a:t>
            </a:r>
            <a:endParaRPr lang="en-US" altLang="en-US" sz="3000" smtClean="0">
              <a:latin typeface="Calibri" panose="020F0502020204030204" pitchFamily="34" charset="0"/>
              <a:cs typeface="Calibri" panose="020F0502020204030204" pitchFamily="34" charset="0"/>
            </a:endParaRPr>
          </a:p>
          <a:p>
            <a:r>
              <a:rPr lang="en-US" altLang="en-US" sz="3200" smtClean="0">
                <a:solidFill>
                  <a:srgbClr val="181818"/>
                </a:solidFill>
                <a:latin typeface="Calibri" panose="020F0502020204030204" pitchFamily="34" charset="0"/>
                <a:cs typeface="Calibri" panose="020F0502020204030204" pitchFamily="34" charset="0"/>
              </a:rPr>
              <a:t>If you need to cross the road to get on the bus, where should you be standing when the driver gives the signal to cross?</a:t>
            </a:r>
          </a:p>
          <a:p>
            <a:pPr lvl="1"/>
            <a:r>
              <a:rPr lang="en-US" altLang="en-US" sz="3000" b="1" smtClean="0">
                <a:solidFill>
                  <a:srgbClr val="C00000"/>
                </a:solidFill>
                <a:latin typeface="Calibri" panose="020F0502020204030204" pitchFamily="34" charset="0"/>
                <a:cs typeface="Calibri" panose="020F0502020204030204" pitchFamily="34" charset="0"/>
              </a:rPr>
              <a:t>Still standing 12 feet away from road</a:t>
            </a:r>
            <a:endParaRPr lang="en-US" altLang="en-US" sz="3000" smtClean="0">
              <a:latin typeface="Calibri" panose="020F0502020204030204" pitchFamily="34" charset="0"/>
              <a:cs typeface="Calibri" panose="020F0502020204030204" pitchFamily="34" charset="0"/>
            </a:endParaRPr>
          </a:p>
          <a:p>
            <a:r>
              <a:rPr lang="en-US" altLang="en-US" sz="3200" smtClean="0">
                <a:solidFill>
                  <a:srgbClr val="181818"/>
                </a:solidFill>
                <a:latin typeface="Calibri" panose="020F0502020204030204" pitchFamily="34" charset="0"/>
                <a:cs typeface="Calibri" panose="020F0502020204030204" pitchFamily="34" charset="0"/>
              </a:rPr>
              <a:t>For students crossing to board in AM, where must you stop and look?</a:t>
            </a:r>
          </a:p>
          <a:p>
            <a:pPr lvl="1"/>
            <a:r>
              <a:rPr lang="en-US" altLang="en-US" sz="3000" b="1" smtClean="0">
                <a:solidFill>
                  <a:srgbClr val="C00000"/>
                </a:solidFill>
                <a:latin typeface="Calibri" panose="020F0502020204030204" pitchFamily="34" charset="0"/>
                <a:cs typeface="Calibri" panose="020F0502020204030204" pitchFamily="34" charset="0"/>
              </a:rPr>
              <a:t>At the edge of the road</a:t>
            </a:r>
          </a:p>
          <a:p>
            <a:endParaRPr lang="en-US" altLang="en-US" sz="3000" smtClean="0">
              <a:solidFill>
                <a:srgbClr val="181818"/>
              </a:solidFill>
              <a:latin typeface="Calibri" panose="020F0502020204030204" pitchFamily="34" charset="0"/>
              <a:cs typeface="Calibri" panose="020F0502020204030204" pitchFamily="34" charset="0"/>
            </a:endParaRPr>
          </a:p>
        </p:txBody>
      </p:sp>
      <p:sp>
        <p:nvSpPr>
          <p:cNvPr id="583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D15FC093-3B1D-4B7D-A2A8-13F49AE9C055}" type="slidenum">
              <a:rPr lang="en-US" altLang="en-US" sz="1600">
                <a:solidFill>
                  <a:schemeClr val="tx2"/>
                </a:solidFill>
              </a:rPr>
              <a:pPr>
                <a:spcBef>
                  <a:spcPct val="0"/>
                </a:spcBef>
                <a:buClrTx/>
                <a:buSzTx/>
                <a:buFontTx/>
                <a:buNone/>
              </a:pPr>
              <a:t>27</a:t>
            </a:fld>
            <a:endParaRPr lang="en-US" altLang="en-US" sz="16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Were You Paying Attention?</a:t>
            </a:r>
            <a:endParaRPr sz="4800">
              <a:latin typeface="Comic Sans MS" pitchFamily="66" charset="0"/>
            </a:endParaRPr>
          </a:p>
        </p:txBody>
      </p:sp>
      <p:sp>
        <p:nvSpPr>
          <p:cNvPr id="3" name="Content Placeholder 2"/>
          <p:cNvSpPr>
            <a:spLocks noGrp="1"/>
          </p:cNvSpPr>
          <p:nvPr>
            <p:ph idx="1"/>
          </p:nvPr>
        </p:nvSpPr>
        <p:spPr>
          <a:xfrm>
            <a:off x="457200" y="1279525"/>
            <a:ext cx="8382000" cy="4846638"/>
          </a:xfrm>
        </p:spPr>
        <p:txBody>
          <a:bodyPr/>
          <a:lstStyle/>
          <a:p>
            <a:r>
              <a:rPr lang="en-US" altLang="en-US" sz="3200" smtClean="0">
                <a:solidFill>
                  <a:srgbClr val="181818"/>
                </a:solidFill>
                <a:latin typeface="Calibri" panose="020F0502020204030204" pitchFamily="34" charset="0"/>
                <a:cs typeface="Calibri" panose="020F0502020204030204" pitchFamily="34" charset="0"/>
              </a:rPr>
              <a:t>When unloading in PM, what must you do before stepping off the bus?</a:t>
            </a:r>
          </a:p>
          <a:p>
            <a:pPr marL="547688" lvl="4" indent="-273050">
              <a:spcBef>
                <a:spcPts val="600"/>
              </a:spcBef>
              <a:buClr>
                <a:schemeClr val="accent2"/>
              </a:buClr>
            </a:pPr>
            <a:r>
              <a:rPr lang="en-US" altLang="en-US" sz="3000" b="1" smtClean="0">
                <a:solidFill>
                  <a:srgbClr val="C00000"/>
                </a:solidFill>
                <a:latin typeface="Calibri" panose="020F0502020204030204" pitchFamily="34" charset="0"/>
                <a:cs typeface="Calibri" panose="020F0502020204030204" pitchFamily="34" charset="0"/>
              </a:rPr>
              <a:t>Look for moving cars on the right side</a:t>
            </a:r>
          </a:p>
          <a:p>
            <a:r>
              <a:rPr lang="en-US" altLang="en-US" sz="3200" smtClean="0">
                <a:solidFill>
                  <a:srgbClr val="181818"/>
                </a:solidFill>
                <a:latin typeface="Calibri" panose="020F0502020204030204" pitchFamily="34" charset="0"/>
                <a:cs typeface="Calibri" panose="020F0502020204030204" pitchFamily="34" charset="0"/>
              </a:rPr>
              <a:t>If you need to cross in the PM, where do you stop &amp; wait for the driver to signal?</a:t>
            </a:r>
          </a:p>
          <a:p>
            <a:pPr lvl="1"/>
            <a:r>
              <a:rPr lang="en-US" altLang="en-US" sz="3000" b="1" smtClean="0">
                <a:solidFill>
                  <a:srgbClr val="C00000"/>
                </a:solidFill>
                <a:latin typeface="Calibri" panose="020F0502020204030204" pitchFamily="34" charset="0"/>
                <a:cs typeface="Calibri" panose="020F0502020204030204" pitchFamily="34" charset="0"/>
              </a:rPr>
              <a:t>End of crossing gate</a:t>
            </a:r>
          </a:p>
          <a:p>
            <a:pPr lvl="1"/>
            <a:r>
              <a:rPr lang="en-US" altLang="en-US" sz="3000" b="1" smtClean="0">
                <a:solidFill>
                  <a:srgbClr val="C00000"/>
                </a:solidFill>
                <a:latin typeface="Calibri" panose="020F0502020204030204" pitchFamily="34" charset="0"/>
                <a:cs typeface="Calibri" panose="020F0502020204030204" pitchFamily="34" charset="0"/>
              </a:rPr>
              <a:t>Center of road</a:t>
            </a:r>
            <a:endParaRPr lang="en-US" altLang="en-US" sz="3000" smtClean="0">
              <a:solidFill>
                <a:srgbClr val="181818"/>
              </a:solidFill>
              <a:latin typeface="Calibri" panose="020F0502020204030204" pitchFamily="34" charset="0"/>
              <a:cs typeface="Calibri" panose="020F0502020204030204" pitchFamily="34" charset="0"/>
            </a:endParaRPr>
          </a:p>
        </p:txBody>
      </p:sp>
      <p:sp>
        <p:nvSpPr>
          <p:cNvPr id="604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7865F341-CAE9-4937-AC70-4DAA2EFAF03E}" type="slidenum">
              <a:rPr lang="en-US" altLang="en-US" sz="1600">
                <a:solidFill>
                  <a:schemeClr val="tx2"/>
                </a:solidFill>
              </a:rPr>
              <a:pPr>
                <a:spcBef>
                  <a:spcPct val="0"/>
                </a:spcBef>
                <a:buClrTx/>
                <a:buSzTx/>
                <a:buFontTx/>
                <a:buNone/>
              </a:pPr>
              <a:t>28</a:t>
            </a:fld>
            <a:endParaRPr lang="en-US" altLang="en-US" sz="16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Were You Paying Attention?</a:t>
            </a:r>
            <a:endParaRPr sz="4800">
              <a:latin typeface="Comic Sans MS" pitchFamily="66" charset="0"/>
            </a:endParaRPr>
          </a:p>
        </p:txBody>
      </p:sp>
      <p:sp>
        <p:nvSpPr>
          <p:cNvPr id="3" name="Content Placeholder 2"/>
          <p:cNvSpPr>
            <a:spLocks noGrp="1"/>
          </p:cNvSpPr>
          <p:nvPr>
            <p:ph idx="1"/>
          </p:nvPr>
        </p:nvSpPr>
        <p:spPr>
          <a:xfrm>
            <a:off x="457200" y="1279525"/>
            <a:ext cx="8305800" cy="5578475"/>
          </a:xfrm>
        </p:spPr>
        <p:txBody>
          <a:bodyPr/>
          <a:lstStyle/>
          <a:p>
            <a:r>
              <a:rPr lang="en-US" altLang="en-US" sz="3200" smtClean="0">
                <a:solidFill>
                  <a:srgbClr val="181818"/>
                </a:solidFill>
                <a:latin typeface="Calibri" panose="020F0502020204030204" pitchFamily="34" charset="0"/>
                <a:cs typeface="Calibri" panose="020F0502020204030204" pitchFamily="34" charset="0"/>
              </a:rPr>
              <a:t>When you exit in the PM, how far should </a:t>
            </a:r>
            <a:br>
              <a:rPr lang="en-US" altLang="en-US" sz="3200" smtClean="0">
                <a:solidFill>
                  <a:srgbClr val="181818"/>
                </a:solidFill>
                <a:latin typeface="Calibri" panose="020F0502020204030204" pitchFamily="34" charset="0"/>
                <a:cs typeface="Calibri" panose="020F0502020204030204" pitchFamily="34" charset="0"/>
              </a:rPr>
            </a:br>
            <a:r>
              <a:rPr lang="en-US" altLang="en-US" sz="3200" smtClean="0">
                <a:solidFill>
                  <a:srgbClr val="181818"/>
                </a:solidFill>
                <a:latin typeface="Calibri" panose="020F0502020204030204" pitchFamily="34" charset="0"/>
                <a:cs typeface="Calibri" panose="020F0502020204030204" pitchFamily="34" charset="0"/>
              </a:rPr>
              <a:t>you go off the road before stopping?</a:t>
            </a:r>
          </a:p>
          <a:p>
            <a:pPr lvl="1"/>
            <a:r>
              <a:rPr lang="en-US" altLang="en-US" sz="3000" b="1" smtClean="0">
                <a:solidFill>
                  <a:srgbClr val="C00000"/>
                </a:solidFill>
                <a:latin typeface="Calibri" panose="020F0502020204030204" pitchFamily="34" charset="0"/>
                <a:cs typeface="Calibri" panose="020F0502020204030204" pitchFamily="34" charset="0"/>
              </a:rPr>
              <a:t>12 feet</a:t>
            </a:r>
          </a:p>
          <a:p>
            <a:r>
              <a:rPr lang="en-US" altLang="en-US" sz="3200" smtClean="0">
                <a:solidFill>
                  <a:srgbClr val="181818"/>
                </a:solidFill>
                <a:latin typeface="Calibri" panose="020F0502020204030204" pitchFamily="34" charset="0"/>
                <a:cs typeface="Calibri" panose="020F0502020204030204" pitchFamily="34" charset="0"/>
              </a:rPr>
              <a:t>Why is it important for items to be in book </a:t>
            </a:r>
            <a:br>
              <a:rPr lang="en-US" altLang="en-US" sz="3200" smtClean="0">
                <a:solidFill>
                  <a:srgbClr val="181818"/>
                </a:solidFill>
                <a:latin typeface="Calibri" panose="020F0502020204030204" pitchFamily="34" charset="0"/>
                <a:cs typeface="Calibri" panose="020F0502020204030204" pitchFamily="34" charset="0"/>
              </a:rPr>
            </a:br>
            <a:r>
              <a:rPr lang="en-US" altLang="en-US" sz="3200" smtClean="0">
                <a:solidFill>
                  <a:srgbClr val="181818"/>
                </a:solidFill>
                <a:latin typeface="Calibri" panose="020F0502020204030204" pitchFamily="34" charset="0"/>
                <a:cs typeface="Calibri" panose="020F0502020204030204" pitchFamily="34" charset="0"/>
              </a:rPr>
              <a:t>bag before boarding in AM or PM ?</a:t>
            </a:r>
          </a:p>
          <a:p>
            <a:pPr lvl="1"/>
            <a:r>
              <a:rPr lang="en-US" altLang="en-US" sz="3000" b="1" smtClean="0">
                <a:solidFill>
                  <a:srgbClr val="C00000"/>
                </a:solidFill>
                <a:latin typeface="Calibri" panose="020F0502020204030204" pitchFamily="34" charset="0"/>
                <a:cs typeface="Calibri" panose="020F0502020204030204" pitchFamily="34" charset="0"/>
              </a:rPr>
              <a:t>Dropped items are a danger</a:t>
            </a:r>
            <a:endParaRPr lang="en-US" altLang="en-US" sz="3000" smtClean="0">
              <a:solidFill>
                <a:srgbClr val="181818"/>
              </a:solidFill>
              <a:latin typeface="Calibri" panose="020F0502020204030204" pitchFamily="34" charset="0"/>
              <a:cs typeface="Calibri" panose="020F0502020204030204" pitchFamily="34" charset="0"/>
            </a:endParaRPr>
          </a:p>
          <a:p>
            <a:r>
              <a:rPr lang="en-US" altLang="en-US" sz="3200" smtClean="0">
                <a:solidFill>
                  <a:srgbClr val="181818"/>
                </a:solidFill>
                <a:latin typeface="Calibri" panose="020F0502020204030204" pitchFamily="34" charset="0"/>
                <a:cs typeface="Calibri" panose="020F0502020204030204" pitchFamily="34" charset="0"/>
              </a:rPr>
              <a:t>What should a you do if you drop something      near the bus or leave something on the bus?</a:t>
            </a:r>
          </a:p>
          <a:p>
            <a:pPr lvl="1"/>
            <a:r>
              <a:rPr lang="en-US" altLang="en-US" sz="3000" b="1" smtClean="0">
                <a:solidFill>
                  <a:srgbClr val="C00000"/>
                </a:solidFill>
                <a:latin typeface="Calibri" panose="020F0502020204030204" pitchFamily="34" charset="0"/>
                <a:cs typeface="Calibri" panose="020F0502020204030204" pitchFamily="34" charset="0"/>
              </a:rPr>
              <a:t>Get out of the danger zone</a:t>
            </a:r>
          </a:p>
          <a:p>
            <a:pPr lvl="1"/>
            <a:r>
              <a:rPr lang="en-US" altLang="en-US" sz="3000" b="1" smtClean="0">
                <a:solidFill>
                  <a:srgbClr val="C00000"/>
                </a:solidFill>
                <a:latin typeface="Calibri" panose="020F0502020204030204" pitchFamily="34" charset="0"/>
                <a:cs typeface="Calibri" panose="020F0502020204030204" pitchFamily="34" charset="0"/>
              </a:rPr>
              <a:t>Get driver’s attention &amp; wait for instruction</a:t>
            </a:r>
            <a:endParaRPr lang="en-US" altLang="en-US" sz="3000" smtClean="0">
              <a:latin typeface="Calibri" panose="020F0502020204030204" pitchFamily="34" charset="0"/>
              <a:cs typeface="Calibri" panose="020F0502020204030204" pitchFamily="34" charset="0"/>
            </a:endParaRPr>
          </a:p>
          <a:p>
            <a:endParaRPr lang="en-US" altLang="en-US" sz="3000" smtClean="0">
              <a:solidFill>
                <a:srgbClr val="181818"/>
              </a:solidFill>
              <a:latin typeface="Calibri" panose="020F0502020204030204" pitchFamily="34" charset="0"/>
              <a:cs typeface="Calibri" panose="020F0502020204030204" pitchFamily="34" charset="0"/>
            </a:endParaRPr>
          </a:p>
        </p:txBody>
      </p:sp>
      <p:sp>
        <p:nvSpPr>
          <p:cNvPr id="624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81516EBA-B557-4197-BC03-C0E939C8B373}" type="slidenum">
              <a:rPr lang="en-US" altLang="en-US" sz="1600">
                <a:solidFill>
                  <a:schemeClr val="tx2"/>
                </a:solidFill>
              </a:rPr>
              <a:pPr>
                <a:spcBef>
                  <a:spcPct val="0"/>
                </a:spcBef>
                <a:buClrTx/>
                <a:buSzTx/>
                <a:buFontTx/>
                <a:buNone/>
              </a:pPr>
              <a:t>29</a:t>
            </a:fld>
            <a:endParaRPr lang="en-US" altLang="en-US" sz="16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
                                          </p:val>
                                        </p:tav>
                                        <p:tav tm="100000">
                                          <p:val>
                                            <p:strVal val="#ppt_h"/>
                                          </p:val>
                                        </p:tav>
                                      </p:tavLst>
                                    </p:anim>
                                  </p:childTnLst>
                                </p:cTn>
                              </p:par>
                              <p:par>
                                <p:cTn id="43" presetID="17" presetClass="entr" presetSubtype="8"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ppt_x</p:attrName>
                                        </p:attrNameLst>
                                      </p:cBhvr>
                                      <p:tavLst>
                                        <p:tav tm="0">
                                          <p:val>
                                            <p:strVal val="#ppt_x-#ppt_w/2"/>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Bus Stop Safety</a:t>
            </a:r>
            <a:endParaRPr sz="4800">
              <a:latin typeface="Comic Sans MS" pitchFamily="66" charset="0"/>
            </a:endParaRPr>
          </a:p>
        </p:txBody>
      </p:sp>
      <p:sp>
        <p:nvSpPr>
          <p:cNvPr id="3" name="Content Placeholder 2"/>
          <p:cNvSpPr>
            <a:spLocks noGrp="1"/>
          </p:cNvSpPr>
          <p:nvPr>
            <p:ph idx="1"/>
          </p:nvPr>
        </p:nvSpPr>
        <p:spPr>
          <a:xfrm>
            <a:off x="457200" y="1219200"/>
            <a:ext cx="8613775" cy="4846638"/>
          </a:xfrm>
        </p:spPr>
        <p:txBody>
          <a:bodyPr/>
          <a:lstStyle/>
          <a:p>
            <a:pPr eaLnBrk="1" hangingPunct="1"/>
            <a:r>
              <a:rPr lang="en-US" altLang="en-US" sz="3200" b="1" smtClean="0">
                <a:solidFill>
                  <a:srgbClr val="181818"/>
                </a:solidFill>
                <a:latin typeface="Calibri" panose="020F0502020204030204" pitchFamily="34" charset="0"/>
                <a:cs typeface="Calibri" panose="020F0502020204030204" pitchFamily="34" charset="0"/>
              </a:rPr>
              <a:t>Important behaviors</a:t>
            </a:r>
            <a:r>
              <a:rPr lang="en-US" altLang="en-US" sz="3200" smtClean="0">
                <a:solidFill>
                  <a:srgbClr val="181818"/>
                </a:solidFill>
                <a:latin typeface="Calibri" panose="020F0502020204030204" pitchFamily="34" charset="0"/>
                <a:cs typeface="Calibri" panose="020F0502020204030204" pitchFamily="34" charset="0"/>
              </a:rPr>
              <a:t> at the bus stop:</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Arrive 5 minutes before bus is scheduled</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Go back home for help if you miss bus</a:t>
            </a:r>
          </a:p>
          <a:p>
            <a:pPr lvl="2" indent="-273050" eaLnBrk="1" hangingPunct="1"/>
            <a:r>
              <a:rPr lang="en-US" altLang="en-US" sz="2800" smtClean="0">
                <a:solidFill>
                  <a:srgbClr val="181818"/>
                </a:solidFill>
                <a:latin typeface="Calibri" panose="020F0502020204030204" pitchFamily="34" charset="0"/>
                <a:cs typeface="Calibri" panose="020F0502020204030204" pitchFamily="34" charset="0"/>
              </a:rPr>
              <a:t>Never walk to another stop</a:t>
            </a:r>
          </a:p>
          <a:p>
            <a:pPr lvl="2" indent="-273050" eaLnBrk="1" hangingPunct="1"/>
            <a:r>
              <a:rPr lang="en-US" altLang="en-US" sz="2800" smtClean="0">
                <a:solidFill>
                  <a:srgbClr val="181818"/>
                </a:solidFill>
                <a:latin typeface="Calibri" panose="020F0502020204030204" pitchFamily="34" charset="0"/>
                <a:cs typeface="Calibri" panose="020F0502020204030204" pitchFamily="34" charset="0"/>
              </a:rPr>
              <a:t>Never have parents drive to another stop</a:t>
            </a:r>
          </a:p>
          <a:p>
            <a:pPr lvl="3" indent="-273050" eaLnBrk="1" hangingPunct="1"/>
            <a:r>
              <a:rPr lang="en-US" altLang="en-US" sz="2700" smtClean="0">
                <a:solidFill>
                  <a:srgbClr val="181818"/>
                </a:solidFill>
                <a:latin typeface="Calibri" panose="020F0502020204030204" pitchFamily="34" charset="0"/>
                <a:cs typeface="Calibri" panose="020F0502020204030204" pitchFamily="34" charset="0"/>
              </a:rPr>
              <a:t>Bus driver will not know</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Have all items in book </a:t>
            </a:r>
            <a:br>
              <a:rPr lang="en-US" altLang="en-US" sz="3000" smtClean="0">
                <a:solidFill>
                  <a:srgbClr val="181818"/>
                </a:solidFill>
                <a:latin typeface="Calibri" panose="020F0502020204030204" pitchFamily="34" charset="0"/>
                <a:cs typeface="Calibri" panose="020F0502020204030204" pitchFamily="34" charset="0"/>
              </a:rPr>
            </a:br>
            <a:r>
              <a:rPr lang="en-US" altLang="en-US" sz="3000" smtClean="0">
                <a:solidFill>
                  <a:srgbClr val="181818"/>
                </a:solidFill>
                <a:latin typeface="Calibri" panose="020F0502020204030204" pitchFamily="34" charset="0"/>
                <a:cs typeface="Calibri" panose="020F0502020204030204" pitchFamily="34" charset="0"/>
              </a:rPr>
              <a:t>bag before leaving home</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Wait in safe place, 12 feet</a:t>
            </a:r>
            <a:br>
              <a:rPr lang="en-US" altLang="en-US" sz="3000" smtClean="0">
                <a:solidFill>
                  <a:srgbClr val="181818"/>
                </a:solidFill>
                <a:latin typeface="Calibri" panose="020F0502020204030204" pitchFamily="34" charset="0"/>
                <a:cs typeface="Calibri" panose="020F0502020204030204" pitchFamily="34" charset="0"/>
              </a:rPr>
            </a:br>
            <a:r>
              <a:rPr lang="en-US" altLang="en-US" sz="3000" smtClean="0">
                <a:solidFill>
                  <a:srgbClr val="181818"/>
                </a:solidFill>
                <a:latin typeface="Calibri" panose="020F0502020204030204" pitchFamily="34" charset="0"/>
                <a:cs typeface="Calibri" panose="020F0502020204030204" pitchFamily="34" charset="0"/>
              </a:rPr>
              <a:t>away from traffic</a:t>
            </a:r>
          </a:p>
          <a:p>
            <a:pPr lvl="1" eaLnBrk="1" hangingPunct="1"/>
            <a:r>
              <a:rPr lang="en-US" altLang="en-US" sz="3000" smtClean="0">
                <a:solidFill>
                  <a:srgbClr val="181818"/>
                </a:solidFill>
                <a:latin typeface="Calibri" panose="020F0502020204030204" pitchFamily="34" charset="0"/>
                <a:cs typeface="Calibri" panose="020F0502020204030204" pitchFamily="34" charset="0"/>
              </a:rPr>
              <a:t>Do not cross before bus comes</a:t>
            </a: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2E5C530E-A100-4802-9054-1820C4A8D3BD}" type="slidenum">
              <a:rPr lang="en-US" altLang="en-US" sz="1600">
                <a:solidFill>
                  <a:schemeClr val="tx2"/>
                </a:solidFill>
              </a:rPr>
              <a:pPr>
                <a:spcBef>
                  <a:spcPct val="0"/>
                </a:spcBef>
                <a:buClrTx/>
                <a:buSzTx/>
                <a:buFontTx/>
                <a:buNone/>
              </a:pPr>
              <a:t>3</a:t>
            </a:fld>
            <a:endParaRPr lang="en-US" altLang="en-US" sz="1600">
              <a:solidFill>
                <a:schemeClr val="tx2"/>
              </a:solidFill>
            </a:endParaRPr>
          </a:p>
        </p:txBody>
      </p:sp>
      <p:pic>
        <p:nvPicPr>
          <p:cNvPr id="6" name="Picture 5" descr="MS 14.jpg"/>
          <p:cNvPicPr>
            <a:picLocks noChangeAspect="1"/>
          </p:cNvPicPr>
          <p:nvPr/>
        </p:nvPicPr>
        <p:blipFill>
          <a:blip r:embed="rId3">
            <a:extLst>
              <a:ext uri="{28A0092B-C50C-407E-A947-70E740481C1C}">
                <a14:useLocalDpi xmlns:a14="http://schemas.microsoft.com/office/drawing/2010/main" val="0"/>
              </a:ext>
            </a:extLst>
          </a:blip>
          <a:srcRect l="10152" t="7680" r="7027" b="41145"/>
          <a:stretch>
            <a:fillRect/>
          </a:stretch>
        </p:blipFill>
        <p:spPr bwMode="auto">
          <a:xfrm>
            <a:off x="5257800" y="3697288"/>
            <a:ext cx="3475038" cy="239871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
                                          </p:val>
                                        </p:tav>
                                        <p:tav tm="100000">
                                          <p:val>
                                            <p:strVal val="#ppt_h"/>
                                          </p:val>
                                        </p:tav>
                                      </p:tavLst>
                                    </p:anim>
                                  </p:childTnLst>
                                </p:cTn>
                              </p:par>
                              <p:par>
                                <p:cTn id="18" presetID="17" presetClass="entr" presetSubtype="8"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childTnLst>
                                </p:cTn>
                              </p:par>
                              <p:par>
                                <p:cTn id="32" presetID="17" presetClass="entr" presetSubtype="8"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ppt_x</p:attrName>
                                        </p:attrNameLst>
                                      </p:cBhvr>
                                      <p:tavLst>
                                        <p:tav tm="0">
                                          <p:val>
                                            <p:strVal val="#ppt_x-#ppt_w/2"/>
                                          </p:val>
                                        </p:tav>
                                        <p:tav tm="100000">
                                          <p:val>
                                            <p:strVal val="#ppt_x"/>
                                          </p:val>
                                        </p:tav>
                                      </p:tavLst>
                                    </p:anim>
                                    <p:anim calcmode="lin" valueType="num">
                                      <p:cBhvr>
                                        <p:cTn id="43"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ppt_x</p:attrName>
                                        </p:attrNameLst>
                                      </p:cBhvr>
                                      <p:tavLst>
                                        <p:tav tm="0">
                                          <p:val>
                                            <p:strVal val="#ppt_x-#ppt_w/2"/>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5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8"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500" fill="hold"/>
                                        <p:tgtEl>
                                          <p:spTgt spid="3">
                                            <p:txEl>
                                              <p:pRg st="8" end="8"/>
                                            </p:txEl>
                                          </p:spTgt>
                                        </p:tgtEl>
                                        <p:attrNameLst>
                                          <p:attrName>ppt_x</p:attrName>
                                        </p:attrNameLst>
                                      </p:cBhvr>
                                      <p:tavLst>
                                        <p:tav tm="0">
                                          <p:val>
                                            <p:strVal val="#ppt_x-#ppt_w/2"/>
                                          </p:val>
                                        </p:tav>
                                        <p:tav tm="100000">
                                          <p:val>
                                            <p:strVal val="#ppt_x"/>
                                          </p:val>
                                        </p:tav>
                                      </p:tavLst>
                                    </p:anim>
                                    <p:anim calcmode="lin" valueType="num">
                                      <p:cBhvr>
                                        <p:cTn id="59"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6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noAutofit/>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Acknowledgements  </a:t>
            </a:r>
            <a:endParaRPr sz="4800">
              <a:latin typeface="Comic Sans MS" pitchFamily="66" charset="0"/>
            </a:endParaRPr>
          </a:p>
        </p:txBody>
      </p:sp>
      <p:sp>
        <p:nvSpPr>
          <p:cNvPr id="64515" name="Content Placeholder 2"/>
          <p:cNvSpPr>
            <a:spLocks noGrp="1"/>
          </p:cNvSpPr>
          <p:nvPr>
            <p:ph idx="1"/>
          </p:nvPr>
        </p:nvSpPr>
        <p:spPr>
          <a:xfrm>
            <a:off x="457200" y="1279525"/>
            <a:ext cx="8537575" cy="4846638"/>
          </a:xfrm>
        </p:spPr>
        <p:txBody>
          <a:bodyPr/>
          <a:lstStyle/>
          <a:p>
            <a:pPr lvl="1" eaLnBrk="1" hangingPunct="1">
              <a:buFont typeface="Wingdings 2" panose="05020102010507070707" pitchFamily="18" charset="2"/>
              <a:buNone/>
            </a:pPr>
            <a:endParaRPr lang="en-US" altLang="en-US" sz="2800" smtClean="0">
              <a:solidFill>
                <a:srgbClr val="181818"/>
              </a:solidFill>
              <a:latin typeface="Comic Sans MS" panose="030F0702030302020204" pitchFamily="66" charset="0"/>
            </a:endParaRPr>
          </a:p>
          <a:p>
            <a:pPr lvl="1" eaLnBrk="1" hangingPunct="1">
              <a:buFont typeface="Wingdings 2" panose="05020102010507070707" pitchFamily="18" charset="2"/>
              <a:buNone/>
            </a:pPr>
            <a:r>
              <a:rPr lang="en-US" altLang="en-US" sz="2800" smtClean="0">
                <a:solidFill>
                  <a:srgbClr val="181818"/>
                </a:solidFill>
                <a:latin typeface="Calibri" panose="020F0502020204030204" pitchFamily="34" charset="0"/>
                <a:cs typeface="Calibri" panose="020F0502020204030204" pitchFamily="34" charset="0"/>
              </a:rPr>
              <a:t>The Georgia Department of Education </a:t>
            </a:r>
          </a:p>
          <a:p>
            <a:pPr lvl="2" indent="-273050" eaLnBrk="1" hangingPunct="1">
              <a:buFont typeface="Wingdings 2" panose="05020102010507070707" pitchFamily="18" charset="2"/>
              <a:buNone/>
            </a:pPr>
            <a:r>
              <a:rPr lang="en-US" altLang="en-US" sz="2500" smtClean="0">
                <a:solidFill>
                  <a:srgbClr val="181818"/>
                </a:solidFill>
                <a:latin typeface="Calibri" panose="020F0502020204030204" pitchFamily="34" charset="0"/>
                <a:cs typeface="Calibri" panose="020F0502020204030204" pitchFamily="34" charset="0"/>
              </a:rPr>
              <a:t>Pupil Transportation Division</a:t>
            </a:r>
          </a:p>
          <a:p>
            <a:pPr lvl="2" indent="-273050" eaLnBrk="1" hangingPunct="1">
              <a:buFont typeface="Wingdings 2" panose="05020102010507070707" pitchFamily="18" charset="2"/>
              <a:buNone/>
            </a:pPr>
            <a:r>
              <a:rPr lang="en-US" altLang="en-US" sz="2500" smtClean="0">
                <a:solidFill>
                  <a:srgbClr val="181818"/>
                </a:solidFill>
                <a:latin typeface="Calibri" panose="020F0502020204030204" pitchFamily="34" charset="0"/>
                <a:cs typeface="Calibri" panose="020F0502020204030204" pitchFamily="34" charset="0"/>
              </a:rPr>
              <a:t>Curriculum and Instruction Division</a:t>
            </a:r>
          </a:p>
          <a:p>
            <a:pPr lvl="2" indent="-273050" eaLnBrk="1" hangingPunct="1">
              <a:buFont typeface="Wingdings 2" panose="05020102010507070707" pitchFamily="18" charset="2"/>
              <a:buNone/>
            </a:pPr>
            <a:r>
              <a:rPr lang="en-US" altLang="en-US" sz="2500" smtClean="0">
                <a:solidFill>
                  <a:srgbClr val="181818"/>
                </a:solidFill>
                <a:latin typeface="Calibri" panose="020F0502020204030204" pitchFamily="34" charset="0"/>
                <a:cs typeface="Calibri" panose="020F0502020204030204" pitchFamily="34" charset="0"/>
              </a:rPr>
              <a:t> </a:t>
            </a:r>
          </a:p>
          <a:p>
            <a:pPr lvl="1" eaLnBrk="1" hangingPunct="1">
              <a:buFont typeface="Wingdings 2" panose="05020102010507070707" pitchFamily="18" charset="2"/>
              <a:buNone/>
            </a:pPr>
            <a:r>
              <a:rPr lang="en-US" altLang="en-US" sz="2800" smtClean="0">
                <a:solidFill>
                  <a:srgbClr val="181818"/>
                </a:solidFill>
                <a:latin typeface="Calibri" panose="020F0502020204030204" pitchFamily="34" charset="0"/>
                <a:cs typeface="Calibri" panose="020F0502020204030204" pitchFamily="34" charset="0"/>
              </a:rPr>
              <a:t>Georgia’s School Bus Drivers for providing </a:t>
            </a:r>
          </a:p>
          <a:p>
            <a:pPr lvl="1" eaLnBrk="1" hangingPunct="1">
              <a:buFont typeface="Wingdings 2" panose="05020102010507070707" pitchFamily="18" charset="2"/>
              <a:buNone/>
            </a:pPr>
            <a:r>
              <a:rPr lang="en-US" altLang="en-US" sz="2800" smtClean="0">
                <a:solidFill>
                  <a:srgbClr val="181818"/>
                </a:solidFill>
                <a:latin typeface="Calibri" panose="020F0502020204030204" pitchFamily="34" charset="0"/>
                <a:cs typeface="Calibri" panose="020F0502020204030204" pitchFamily="34" charset="0"/>
              </a:rPr>
              <a:t>safe, efficient and reliable transportation </a:t>
            </a:r>
          </a:p>
          <a:p>
            <a:pPr lvl="1" eaLnBrk="1" hangingPunct="1">
              <a:buFont typeface="Wingdings 2" panose="05020102010507070707" pitchFamily="18" charset="2"/>
              <a:buNone/>
            </a:pPr>
            <a:r>
              <a:rPr lang="en-US" altLang="en-US" sz="2800" smtClean="0">
                <a:solidFill>
                  <a:srgbClr val="181818"/>
                </a:solidFill>
                <a:latin typeface="Calibri" panose="020F0502020204030204" pitchFamily="34" charset="0"/>
                <a:cs typeface="Calibri" panose="020F0502020204030204" pitchFamily="34" charset="0"/>
              </a:rPr>
              <a:t>for Georgia’s students</a:t>
            </a:r>
          </a:p>
        </p:txBody>
      </p:sp>
      <p:sp>
        <p:nvSpPr>
          <p:cNvPr id="645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6211EC3A-F2B5-4CE3-BB51-5D8B0880C645}" type="slidenum">
              <a:rPr lang="en-US" altLang="en-US" sz="1600">
                <a:solidFill>
                  <a:schemeClr val="tx2"/>
                </a:solidFill>
              </a:rPr>
              <a:pPr>
                <a:spcBef>
                  <a:spcPct val="0"/>
                </a:spcBef>
                <a:buClrTx/>
                <a:buSzTx/>
                <a:buFontTx/>
                <a:buNone/>
              </a:pPr>
              <a:t>30</a:t>
            </a:fld>
            <a:endParaRPr lang="en-US" altLang="en-US" sz="160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28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cs typeface="Tahoma" pitchFamily="34" charset="0"/>
              </a:rPr>
              <a:t>More Bus Stop Safety</a:t>
            </a:r>
            <a:endParaRPr sz="4800">
              <a:latin typeface="Comic Sans MS" pitchFamily="66" charset="0"/>
            </a:endParaRPr>
          </a:p>
        </p:txBody>
      </p:sp>
      <p:sp>
        <p:nvSpPr>
          <p:cNvPr id="3" name="Content Placeholder 2"/>
          <p:cNvSpPr>
            <a:spLocks noGrp="1"/>
          </p:cNvSpPr>
          <p:nvPr>
            <p:ph idx="1"/>
          </p:nvPr>
        </p:nvSpPr>
        <p:spPr>
          <a:xfrm>
            <a:off x="457200" y="1219200"/>
            <a:ext cx="8613775" cy="5578475"/>
          </a:xfrm>
        </p:spPr>
        <p:txBody>
          <a:bodyPr/>
          <a:lstStyle/>
          <a:p>
            <a:pPr>
              <a:defRPr/>
            </a:pPr>
            <a:r>
              <a:rPr lang="en-US" sz="3200" dirty="0" smtClean="0">
                <a:solidFill>
                  <a:srgbClr val="181818"/>
                </a:solidFill>
                <a:latin typeface="Calibri" pitchFamily="34" charset="0"/>
                <a:cs typeface="Calibri" pitchFamily="34" charset="0"/>
              </a:rPr>
              <a:t>Never speak to strangers</a:t>
            </a:r>
          </a:p>
          <a:p>
            <a:pPr>
              <a:defRPr/>
            </a:pPr>
            <a:r>
              <a:rPr lang="en-US" sz="3200" dirty="0" smtClean="0">
                <a:solidFill>
                  <a:srgbClr val="181818"/>
                </a:solidFill>
                <a:latin typeface="Calibri" pitchFamily="34" charset="0"/>
                <a:cs typeface="Calibri" pitchFamily="34" charset="0"/>
              </a:rPr>
              <a:t>Respect property of others</a:t>
            </a:r>
          </a:p>
          <a:p>
            <a:pPr>
              <a:defRPr/>
            </a:pPr>
            <a:r>
              <a:rPr lang="en-US" sz="3200" dirty="0" smtClean="0">
                <a:solidFill>
                  <a:srgbClr val="181818"/>
                </a:solidFill>
                <a:latin typeface="Calibri" pitchFamily="34" charset="0"/>
                <a:cs typeface="Calibri" pitchFamily="34" charset="0"/>
              </a:rPr>
              <a:t>Keep noise down while </a:t>
            </a:r>
            <a:br>
              <a:rPr lang="en-US" sz="3200" dirty="0" smtClean="0">
                <a:solidFill>
                  <a:srgbClr val="181818"/>
                </a:solidFill>
                <a:latin typeface="Calibri" pitchFamily="34" charset="0"/>
                <a:cs typeface="Calibri" pitchFamily="34" charset="0"/>
              </a:rPr>
            </a:br>
            <a:r>
              <a:rPr lang="en-US" sz="3200" dirty="0" smtClean="0">
                <a:solidFill>
                  <a:srgbClr val="181818"/>
                </a:solidFill>
                <a:latin typeface="Calibri" pitchFamily="34" charset="0"/>
                <a:cs typeface="Calibri" pitchFamily="34" charset="0"/>
              </a:rPr>
              <a:t>waiting</a:t>
            </a:r>
          </a:p>
          <a:p>
            <a:pPr>
              <a:defRPr/>
            </a:pPr>
            <a:r>
              <a:rPr lang="en-US" sz="3200" dirty="0" smtClean="0">
                <a:solidFill>
                  <a:srgbClr val="181818"/>
                </a:solidFill>
                <a:latin typeface="Calibri" pitchFamily="34" charset="0"/>
                <a:cs typeface="Calibri" pitchFamily="34" charset="0"/>
              </a:rPr>
              <a:t>Stay away from road</a:t>
            </a:r>
          </a:p>
          <a:p>
            <a:pPr>
              <a:defRPr/>
            </a:pPr>
            <a:r>
              <a:rPr lang="en-US" sz="3200" dirty="0" smtClean="0">
                <a:solidFill>
                  <a:srgbClr val="181818"/>
                </a:solidFill>
                <a:latin typeface="Calibri" pitchFamily="34" charset="0"/>
                <a:cs typeface="Calibri" pitchFamily="34" charset="0"/>
              </a:rPr>
              <a:t>No horseplay, pushing or </a:t>
            </a:r>
            <a:br>
              <a:rPr lang="en-US" sz="3200" dirty="0" smtClean="0">
                <a:solidFill>
                  <a:srgbClr val="181818"/>
                </a:solidFill>
                <a:latin typeface="Calibri" pitchFamily="34" charset="0"/>
                <a:cs typeface="Calibri" pitchFamily="34" charset="0"/>
              </a:rPr>
            </a:br>
            <a:r>
              <a:rPr lang="en-US" sz="3200" dirty="0" smtClean="0">
                <a:solidFill>
                  <a:srgbClr val="181818"/>
                </a:solidFill>
                <a:latin typeface="Calibri" pitchFamily="34" charset="0"/>
                <a:cs typeface="Calibri" pitchFamily="34" charset="0"/>
              </a:rPr>
              <a:t>shoving </a:t>
            </a:r>
          </a:p>
          <a:p>
            <a:pPr>
              <a:defRPr/>
            </a:pPr>
            <a:r>
              <a:rPr lang="en-US" sz="3200" dirty="0" smtClean="0">
                <a:solidFill>
                  <a:srgbClr val="181818"/>
                </a:solidFill>
                <a:latin typeface="Calibri" pitchFamily="34" charset="0"/>
                <a:cs typeface="Calibri" pitchFamily="34" charset="0"/>
              </a:rPr>
              <a:t>Form a “single file” line </a:t>
            </a:r>
            <a:br>
              <a:rPr lang="en-US" sz="3200" dirty="0" smtClean="0">
                <a:solidFill>
                  <a:srgbClr val="181818"/>
                </a:solidFill>
                <a:latin typeface="Calibri" pitchFamily="34" charset="0"/>
                <a:cs typeface="Calibri" pitchFamily="34" charset="0"/>
              </a:rPr>
            </a:br>
            <a:r>
              <a:rPr lang="en-US" sz="3200" dirty="0" smtClean="0">
                <a:solidFill>
                  <a:srgbClr val="181818"/>
                </a:solidFill>
                <a:latin typeface="Calibri" pitchFamily="34" charset="0"/>
                <a:cs typeface="Calibri" pitchFamily="34" charset="0"/>
              </a:rPr>
              <a:t>12 feet away from road</a:t>
            </a:r>
          </a:p>
          <a:p>
            <a:pPr>
              <a:defRPr/>
            </a:pPr>
            <a:r>
              <a:rPr lang="en-US" sz="3200" dirty="0" smtClean="0">
                <a:solidFill>
                  <a:srgbClr val="181818"/>
                </a:solidFill>
                <a:latin typeface="Calibri" pitchFamily="34" charset="0"/>
                <a:cs typeface="Calibri" pitchFamily="34" charset="0"/>
              </a:rPr>
              <a:t>Use no electronics when boarding</a:t>
            </a:r>
          </a:p>
          <a:p>
            <a:pPr marL="274320" indent="-274320" eaLnBrk="1" fontAlgn="auto" hangingPunct="1">
              <a:spcAft>
                <a:spcPts val="0"/>
              </a:spcAft>
              <a:buFont typeface="Wingdings 2"/>
              <a:buChar char=""/>
              <a:defRPr/>
            </a:pPr>
            <a:endParaRPr lang="en-US" sz="3200" dirty="0" smtClean="0">
              <a:solidFill>
                <a:srgbClr val="181818"/>
              </a:solidFill>
            </a:endParaRPr>
          </a:p>
        </p:txBody>
      </p:sp>
      <p:sp>
        <p:nvSpPr>
          <p:cNvPr id="133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2F7F03AF-C1B5-4DB4-A1A8-8B583EF63BEE}" type="slidenum">
              <a:rPr lang="en-US" altLang="en-US" sz="1600">
                <a:solidFill>
                  <a:schemeClr val="tx2"/>
                </a:solidFill>
              </a:rPr>
              <a:pPr>
                <a:spcBef>
                  <a:spcPct val="0"/>
                </a:spcBef>
                <a:buClrTx/>
                <a:buSzTx/>
                <a:buFontTx/>
                <a:buNone/>
              </a:pPr>
              <a:t>4</a:t>
            </a:fld>
            <a:endParaRPr lang="en-US" altLang="en-US" sz="1600">
              <a:solidFill>
                <a:schemeClr val="tx2"/>
              </a:solidFill>
            </a:endParaRPr>
          </a:p>
        </p:txBody>
      </p:sp>
      <p:pic>
        <p:nvPicPr>
          <p:cNvPr id="6" name="Picture 5" descr="MS 10.jpg"/>
          <p:cNvPicPr>
            <a:picLocks noChangeAspect="1"/>
          </p:cNvPicPr>
          <p:nvPr/>
        </p:nvPicPr>
        <p:blipFill>
          <a:blip r:embed="rId3">
            <a:extLst>
              <a:ext uri="{28A0092B-C50C-407E-A947-70E740481C1C}">
                <a14:useLocalDpi xmlns:a14="http://schemas.microsoft.com/office/drawing/2010/main" val="0"/>
              </a:ext>
            </a:extLst>
          </a:blip>
          <a:srcRect t="11555" b="6210"/>
          <a:stretch>
            <a:fillRect/>
          </a:stretch>
        </p:blipFill>
        <p:spPr bwMode="auto">
          <a:xfrm>
            <a:off x="5622925" y="1981200"/>
            <a:ext cx="2835275" cy="3935413"/>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8"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8"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ppt_x</p:attrName>
                                        </p:attrNameLst>
                                      </p:cBhvr>
                                      <p:tavLst>
                                        <p:tav tm="0">
                                          <p:val>
                                            <p:strVal val="#ppt_x-#ppt_w/2"/>
                                          </p:val>
                                        </p:tav>
                                        <p:tav tm="100000">
                                          <p:val>
                                            <p:strVal val="#ppt_x"/>
                                          </p:val>
                                        </p:tav>
                                      </p:tavLst>
                                    </p:anim>
                                    <p:anim calcmode="lin" valueType="num">
                                      <p:cBhvr>
                                        <p:cTn id="55"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60120"/>
          </a:xfrm>
        </p:spPr>
        <p:txBody>
          <a:bodyPr/>
          <a:lstStyle/>
          <a:p>
            <a:pPr algn="ctr">
              <a:defRPr/>
            </a:pPr>
            <a:r>
              <a:rPr sz="4600" smtClean="0">
                <a:solidFill>
                  <a:srgbClr val="CC3300"/>
                </a:solidFill>
                <a:effectLst>
                  <a:outerShdw blurRad="38100" dist="38100" dir="2700000" algn="tl">
                    <a:srgbClr val="000000">
                      <a:alpha val="43137"/>
                    </a:srgbClr>
                  </a:outerShdw>
                </a:effectLst>
                <a:latin typeface="Comic Sans MS" pitchFamily="66" charset="0"/>
              </a:rPr>
              <a:t>School Bus Danger Zone</a:t>
            </a:r>
            <a:endParaRPr sz="4600">
              <a:latin typeface="Comic Sans MS" pitchFamily="66" charset="0"/>
            </a:endParaRP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453E570F-5C10-439F-983A-8637CD57280C}" type="slidenum">
              <a:rPr lang="en-US" altLang="en-US" sz="1600">
                <a:solidFill>
                  <a:schemeClr val="tx2"/>
                </a:solidFill>
              </a:rPr>
              <a:pPr>
                <a:spcBef>
                  <a:spcPct val="0"/>
                </a:spcBef>
                <a:buClrTx/>
                <a:buSzTx/>
                <a:buFontTx/>
                <a:buNone/>
              </a:pPr>
              <a:t>5</a:t>
            </a:fld>
            <a:endParaRPr lang="en-US" altLang="en-US" sz="1600">
              <a:solidFill>
                <a:schemeClr val="tx2"/>
              </a:solidFill>
            </a:endParaRPr>
          </a:p>
        </p:txBody>
      </p:sp>
      <p:pic>
        <p:nvPicPr>
          <p:cNvPr id="15364" name="Picture 2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1204" b="13808"/>
          <a:stretch>
            <a:fillRect/>
          </a:stretch>
        </p:blipFill>
        <p:spPr bwMode="auto">
          <a:xfrm>
            <a:off x="695325" y="1884363"/>
            <a:ext cx="7720013"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8"/>
          <p:cNvSpPr txBox="1">
            <a:spLocks noChangeArrowheads="1"/>
          </p:cNvSpPr>
          <p:nvPr/>
        </p:nvSpPr>
        <p:spPr bwMode="auto">
          <a:xfrm rot="-5400000">
            <a:off x="4556125" y="5033963"/>
            <a:ext cx="841375" cy="3524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i="1">
                <a:solidFill>
                  <a:schemeClr val="bg1"/>
                </a:solidFill>
              </a:rPr>
              <a:t>-12 Feet-</a:t>
            </a:r>
            <a:endParaRPr lang="en-US" altLang="en-US" sz="1800">
              <a:solidFill>
                <a:schemeClr val="bg1"/>
              </a:solidFill>
            </a:endParaRPr>
          </a:p>
        </p:txBody>
      </p:sp>
      <p:sp>
        <p:nvSpPr>
          <p:cNvPr id="34" name="Rounded Rectangle 33"/>
          <p:cNvSpPr/>
          <p:nvPr/>
        </p:nvSpPr>
        <p:spPr bwMode="auto">
          <a:xfrm rot="16200000">
            <a:off x="2675731" y="-118268"/>
            <a:ext cx="3762375" cy="7742238"/>
          </a:xfrm>
          <a:prstGeom prst="roundRect">
            <a:avLst/>
          </a:prstGeom>
          <a:noFill/>
          <a:ln w="28575">
            <a:solidFill>
              <a:srgbClr val="181818"/>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Text Box 89"/>
          <p:cNvSpPr txBox="1">
            <a:spLocks noChangeArrowheads="1"/>
          </p:cNvSpPr>
          <p:nvPr/>
        </p:nvSpPr>
        <p:spPr bwMode="auto">
          <a:xfrm rot="16200000">
            <a:off x="2743200" y="3767138"/>
            <a:ext cx="457200" cy="2286000"/>
          </a:xfrm>
          <a:prstGeom prst="rect">
            <a:avLst/>
          </a:prstGeom>
          <a:solidFill>
            <a:srgbClr val="FFFFFF">
              <a:alpha val="0"/>
            </a:srgbClr>
          </a:solidFill>
          <a:ln w="9525">
            <a:noFill/>
            <a:miter lim="800000"/>
            <a:headEnd/>
            <a:tailEnd/>
          </a:ln>
        </p:spPr>
        <p:txBody>
          <a:bodyPr vert="vert" lIns="0" tIns="0" rIns="0" bIns="0"/>
          <a:lstStyle/>
          <a:p>
            <a:pPr algn="ctr" eaLnBrk="1" hangingPunct="1">
              <a:lnSpc>
                <a:spcPct val="140000"/>
              </a:lnSpc>
              <a:defRPr/>
            </a:pPr>
            <a:r>
              <a:rPr lang="en-US" sz="2300" b="1" dirty="0">
                <a:solidFill>
                  <a:srgbClr val="FFFFFF"/>
                </a:solidFill>
              </a:rPr>
              <a:t>Most Dangerous</a:t>
            </a:r>
          </a:p>
          <a:p>
            <a:pPr eaLnBrk="1" hangingPunct="1">
              <a:defRPr/>
            </a:pPr>
            <a:endParaRPr lang="en-US" dirty="0"/>
          </a:p>
        </p:txBody>
      </p:sp>
      <p:sp>
        <p:nvSpPr>
          <p:cNvPr id="6153" name="Text Box 90"/>
          <p:cNvSpPr txBox="1">
            <a:spLocks noChangeArrowheads="1"/>
          </p:cNvSpPr>
          <p:nvPr/>
        </p:nvSpPr>
        <p:spPr bwMode="auto">
          <a:xfrm rot="-5400000">
            <a:off x="-10318" y="3559968"/>
            <a:ext cx="2216150" cy="3667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a:solidFill>
                  <a:schemeClr val="bg1"/>
                </a:solidFill>
              </a:rPr>
              <a:t>Danger Zone</a:t>
            </a:r>
            <a:endParaRPr lang="en-US" altLang="en-US" sz="2400">
              <a:solidFill>
                <a:schemeClr val="bg1"/>
              </a:solidFill>
            </a:endParaRPr>
          </a:p>
        </p:txBody>
      </p:sp>
      <p:sp>
        <p:nvSpPr>
          <p:cNvPr id="6154" name="Text Box 88"/>
          <p:cNvSpPr txBox="1">
            <a:spLocks noChangeArrowheads="1"/>
          </p:cNvSpPr>
          <p:nvPr/>
        </p:nvSpPr>
        <p:spPr bwMode="auto">
          <a:xfrm rot="-5400000">
            <a:off x="3365500" y="2119313"/>
            <a:ext cx="841375" cy="3524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b="1" i="1">
                <a:solidFill>
                  <a:schemeClr val="bg1"/>
                </a:solidFill>
              </a:rPr>
              <a:t>-12 Feet-</a:t>
            </a:r>
            <a:endParaRPr lang="en-US" altLang="en-US" sz="1800">
              <a:solidFill>
                <a:schemeClr val="bg1"/>
              </a:solidFill>
            </a:endParaRPr>
          </a:p>
        </p:txBody>
      </p:sp>
      <p:sp>
        <p:nvSpPr>
          <p:cNvPr id="15370" name="Text Box 91"/>
          <p:cNvSpPr txBox="1">
            <a:spLocks noChangeArrowheads="1"/>
          </p:cNvSpPr>
          <p:nvPr/>
        </p:nvSpPr>
        <p:spPr bwMode="auto">
          <a:xfrm>
            <a:off x="3886200" y="3370263"/>
            <a:ext cx="1543050" cy="7270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b="1">
                <a:solidFill>
                  <a:schemeClr val="bg1"/>
                </a:solidFill>
              </a:rPr>
              <a:t>School</a:t>
            </a:r>
          </a:p>
          <a:p>
            <a:pPr algn="ctr" eaLnBrk="1" hangingPunct="1">
              <a:spcBef>
                <a:spcPct val="0"/>
              </a:spcBef>
              <a:buClrTx/>
              <a:buSzTx/>
              <a:buFontTx/>
              <a:buNone/>
            </a:pPr>
            <a:r>
              <a:rPr lang="en-US" altLang="en-US" sz="2800" b="1">
                <a:solidFill>
                  <a:schemeClr val="bg1"/>
                </a:solidFill>
              </a:rPr>
              <a:t>Bus</a:t>
            </a:r>
            <a:endParaRPr lang="en-US" altLang="en-US" sz="2800">
              <a:solidFill>
                <a:schemeClr val="bg1"/>
              </a:solidFill>
            </a:endParaRPr>
          </a:p>
        </p:txBody>
      </p:sp>
      <p:sp>
        <p:nvSpPr>
          <p:cNvPr id="6156" name="Text Box 90"/>
          <p:cNvSpPr txBox="1">
            <a:spLocks noChangeArrowheads="1"/>
          </p:cNvSpPr>
          <p:nvPr/>
        </p:nvSpPr>
        <p:spPr bwMode="auto">
          <a:xfrm rot="-5400000">
            <a:off x="6977063" y="3559175"/>
            <a:ext cx="2216150" cy="368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a:solidFill>
                  <a:schemeClr val="bg1"/>
                </a:solidFill>
              </a:rPr>
              <a:t>Danger Zone</a:t>
            </a:r>
            <a:endParaRPr lang="en-US" altLang="en-US" sz="2400">
              <a:solidFill>
                <a:schemeClr val="bg1"/>
              </a:solidFill>
            </a:endParaRPr>
          </a:p>
        </p:txBody>
      </p:sp>
      <p:sp>
        <p:nvSpPr>
          <p:cNvPr id="6157" name="Text Box 90"/>
          <p:cNvSpPr txBox="1">
            <a:spLocks noChangeArrowheads="1"/>
          </p:cNvSpPr>
          <p:nvPr/>
        </p:nvSpPr>
        <p:spPr bwMode="auto">
          <a:xfrm>
            <a:off x="3946525" y="2133600"/>
            <a:ext cx="1920875" cy="3587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a:solidFill>
                  <a:schemeClr val="bg1"/>
                </a:solidFill>
              </a:rPr>
              <a:t>Danger Zone</a:t>
            </a:r>
            <a:endParaRPr lang="en-US" altLang="en-US" sz="2400">
              <a:solidFill>
                <a:schemeClr val="bg1"/>
              </a:solidFill>
            </a:endParaRPr>
          </a:p>
        </p:txBody>
      </p:sp>
      <p:sp>
        <p:nvSpPr>
          <p:cNvPr id="6158" name="Text Box 90"/>
          <p:cNvSpPr txBox="1">
            <a:spLocks noChangeArrowheads="1"/>
          </p:cNvSpPr>
          <p:nvPr/>
        </p:nvSpPr>
        <p:spPr bwMode="auto">
          <a:xfrm>
            <a:off x="2817813" y="5105400"/>
            <a:ext cx="1982787" cy="3587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b="1" i="1">
                <a:solidFill>
                  <a:schemeClr val="bg1"/>
                </a:solidFill>
              </a:rPr>
              <a:t>Danger Zone</a:t>
            </a:r>
            <a:endParaRPr lang="en-US" altLang="en-US" sz="2400">
              <a:solidFill>
                <a:schemeClr val="bg1"/>
              </a:solidFill>
            </a:endParaRPr>
          </a:p>
        </p:txBody>
      </p:sp>
      <p:sp>
        <p:nvSpPr>
          <p:cNvPr id="6159" name="Text Box 90"/>
          <p:cNvSpPr txBox="1">
            <a:spLocks noChangeArrowheads="1"/>
          </p:cNvSpPr>
          <p:nvPr/>
        </p:nvSpPr>
        <p:spPr bwMode="auto">
          <a:xfrm rot="-5400000">
            <a:off x="6492082" y="3575843"/>
            <a:ext cx="2286000" cy="3667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300" b="1"/>
              <a:t>Most Dangerous</a:t>
            </a:r>
            <a:endParaRPr lang="en-US" altLang="en-US" sz="2300"/>
          </a:p>
        </p:txBody>
      </p:sp>
      <p:sp>
        <p:nvSpPr>
          <p:cNvPr id="6160" name="AutoShape 83"/>
          <p:cNvSpPr>
            <a:spLocks noChangeArrowheads="1"/>
          </p:cNvSpPr>
          <p:nvPr/>
        </p:nvSpPr>
        <p:spPr bwMode="auto">
          <a:xfrm rot="-5400000">
            <a:off x="3977482" y="-2410619"/>
            <a:ext cx="1252538" cy="7826375"/>
          </a:xfrm>
          <a:prstGeom prst="upDownArrow">
            <a:avLst>
              <a:gd name="adj1" fmla="val 50000"/>
              <a:gd name="adj2" fmla="val 101045"/>
            </a:avLst>
          </a:prstGeom>
          <a:solidFill>
            <a:srgbClr val="FF0000"/>
          </a:solidFill>
          <a:ln w="9525">
            <a:solidFill>
              <a:srgbClr val="FFFFFF"/>
            </a:solidFill>
            <a:miter lim="800000"/>
            <a:headEnd/>
            <a:tailEnd/>
          </a:ln>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1" name="Text Box 85"/>
          <p:cNvSpPr txBox="1">
            <a:spLocks noChangeArrowheads="1"/>
          </p:cNvSpPr>
          <p:nvPr/>
        </p:nvSpPr>
        <p:spPr bwMode="auto">
          <a:xfrm rot="16200000">
            <a:off x="4390231" y="-915193"/>
            <a:ext cx="484187" cy="4749800"/>
          </a:xfrm>
          <a:prstGeom prst="rect">
            <a:avLst/>
          </a:prstGeom>
          <a:noFill/>
          <a:ln w="28575">
            <a:noFill/>
            <a:miter lim="800000"/>
            <a:headEnd/>
            <a:tailEnd/>
          </a:ln>
        </p:spPr>
        <p:txBody>
          <a:bodyPr vert="vert"/>
          <a:lstStyle/>
          <a:p>
            <a:pPr algn="ctr" eaLnBrk="1" hangingPunct="1">
              <a:defRPr/>
            </a:pPr>
            <a:r>
              <a:rPr lang="en-US" sz="2400" b="1" dirty="0">
                <a:solidFill>
                  <a:srgbClr val="FFFFFF"/>
                </a:solidFill>
              </a:rPr>
              <a:t>Danger from Passing Cars</a:t>
            </a:r>
            <a:endParaRPr lang="en-US" sz="2400" dirty="0"/>
          </a:p>
        </p:txBody>
      </p:sp>
      <p:sp>
        <p:nvSpPr>
          <p:cNvPr id="6162" name="AutoShape 84"/>
          <p:cNvSpPr>
            <a:spLocks noChangeArrowheads="1"/>
          </p:cNvSpPr>
          <p:nvPr/>
        </p:nvSpPr>
        <p:spPr bwMode="auto">
          <a:xfrm rot="-5400000">
            <a:off x="3994150" y="2089150"/>
            <a:ext cx="1254125" cy="7826375"/>
          </a:xfrm>
          <a:prstGeom prst="upDownArrow">
            <a:avLst>
              <a:gd name="adj1" fmla="val 50000"/>
              <a:gd name="adj2" fmla="val 100917"/>
            </a:avLst>
          </a:prstGeom>
          <a:solidFill>
            <a:srgbClr val="FF0000"/>
          </a:solidFill>
          <a:ln w="9525">
            <a:solidFill>
              <a:srgbClr val="FFFFFF"/>
            </a:solidFill>
            <a:miter lim="800000"/>
            <a:headEnd/>
            <a:tailEnd/>
          </a:ln>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2" name="Text Box 85"/>
          <p:cNvSpPr txBox="1">
            <a:spLocks noChangeArrowheads="1"/>
          </p:cNvSpPr>
          <p:nvPr/>
        </p:nvSpPr>
        <p:spPr bwMode="auto">
          <a:xfrm rot="16200000">
            <a:off x="4156075" y="3690938"/>
            <a:ext cx="484187" cy="4529138"/>
          </a:xfrm>
          <a:prstGeom prst="rect">
            <a:avLst/>
          </a:prstGeom>
          <a:noFill/>
          <a:ln w="28575">
            <a:noFill/>
            <a:miter lim="800000"/>
            <a:headEnd/>
            <a:tailEnd/>
          </a:ln>
        </p:spPr>
        <p:txBody>
          <a:bodyPr vert="vert"/>
          <a:lstStyle/>
          <a:p>
            <a:pPr algn="ctr" eaLnBrk="1" hangingPunct="1">
              <a:defRPr/>
            </a:pPr>
            <a:r>
              <a:rPr lang="en-US" sz="2400" b="1" dirty="0">
                <a:solidFill>
                  <a:srgbClr val="FFFFFF"/>
                </a:solidFill>
              </a:rPr>
              <a:t>Danger from Passing       Cars</a:t>
            </a:r>
            <a:endParaRPr lang="en-US" sz="2400" dirty="0"/>
          </a:p>
        </p:txBody>
      </p:sp>
      <p:pic>
        <p:nvPicPr>
          <p:cNvPr id="616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738" y="4725988"/>
            <a:ext cx="379412" cy="1590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Right Arrow 19"/>
          <p:cNvSpPr/>
          <p:nvPr/>
        </p:nvSpPr>
        <p:spPr>
          <a:xfrm>
            <a:off x="685800" y="881063"/>
            <a:ext cx="7772400" cy="1252537"/>
          </a:xfrm>
          <a:prstGeom prst="right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TextBox 20"/>
          <p:cNvSpPr txBox="1">
            <a:spLocks noChangeArrowheads="1"/>
          </p:cNvSpPr>
          <p:nvPr/>
        </p:nvSpPr>
        <p:spPr bwMode="auto">
          <a:xfrm>
            <a:off x="2501900" y="1295400"/>
            <a:ext cx="405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Danger from Passing Cars</a:t>
            </a:r>
          </a:p>
        </p:txBody>
      </p:sp>
      <p:sp>
        <p:nvSpPr>
          <p:cNvPr id="15382" name="TextBox 21"/>
          <p:cNvSpPr txBox="1">
            <a:spLocks noChangeArrowheads="1"/>
          </p:cNvSpPr>
          <p:nvPr/>
        </p:nvSpPr>
        <p:spPr bwMode="auto">
          <a:xfrm>
            <a:off x="1981200" y="3505200"/>
            <a:ext cx="871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solidFill>
                  <a:schemeClr val="bg1"/>
                </a:solidFill>
              </a:rPr>
              <a:t>Rear</a:t>
            </a:r>
          </a:p>
        </p:txBody>
      </p:sp>
      <p:sp>
        <p:nvSpPr>
          <p:cNvPr id="15383" name="TextBox 22"/>
          <p:cNvSpPr txBox="1">
            <a:spLocks noChangeArrowheads="1"/>
          </p:cNvSpPr>
          <p:nvPr/>
        </p:nvSpPr>
        <p:spPr bwMode="auto">
          <a:xfrm>
            <a:off x="6324600" y="3505200"/>
            <a:ext cx="969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solidFill>
                  <a:schemeClr val="bg1"/>
                </a:solidFill>
              </a:rPr>
              <a:t>Front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p:cTn id="7" dur="500" fill="hold"/>
                                        <p:tgtEl>
                                          <p:spTgt spid="6154"/>
                                        </p:tgtEl>
                                        <p:attrNameLst>
                                          <p:attrName>ppt_w</p:attrName>
                                        </p:attrNameLst>
                                      </p:cBhvr>
                                      <p:tavLst>
                                        <p:tav tm="0">
                                          <p:val>
                                            <p:fltVal val="0"/>
                                          </p:val>
                                        </p:tav>
                                        <p:tav tm="100000">
                                          <p:val>
                                            <p:strVal val="#ppt_w"/>
                                          </p:val>
                                        </p:tav>
                                      </p:tavLst>
                                    </p:anim>
                                    <p:anim calcmode="lin" valueType="num">
                                      <p:cBhvr>
                                        <p:cTn id="8" dur="500" fill="hold"/>
                                        <p:tgtEl>
                                          <p:spTgt spid="6154"/>
                                        </p:tgtEl>
                                        <p:attrNameLst>
                                          <p:attrName>ppt_h</p:attrName>
                                        </p:attrNameLst>
                                      </p:cBhvr>
                                      <p:tavLst>
                                        <p:tav tm="0">
                                          <p:val>
                                            <p:fltVal val="0"/>
                                          </p:val>
                                        </p:tav>
                                        <p:tav tm="100000">
                                          <p:val>
                                            <p:strVal val="#ppt_h"/>
                                          </p:val>
                                        </p:tav>
                                      </p:tavLst>
                                    </p:anim>
                                    <p:animEffect transition="in" filter="fade">
                                      <p:cBhvr>
                                        <p:cTn id="9" dur="500"/>
                                        <p:tgtEl>
                                          <p:spTgt spid="615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57"/>
                                        </p:tgtEl>
                                        <p:attrNameLst>
                                          <p:attrName>style.visibility</p:attrName>
                                        </p:attrNameLst>
                                      </p:cBhvr>
                                      <p:to>
                                        <p:strVal val="visible"/>
                                      </p:to>
                                    </p:set>
                                    <p:anim calcmode="lin" valueType="num">
                                      <p:cBhvr>
                                        <p:cTn id="12" dur="500" fill="hold"/>
                                        <p:tgtEl>
                                          <p:spTgt spid="6157"/>
                                        </p:tgtEl>
                                        <p:attrNameLst>
                                          <p:attrName>ppt_w</p:attrName>
                                        </p:attrNameLst>
                                      </p:cBhvr>
                                      <p:tavLst>
                                        <p:tav tm="0">
                                          <p:val>
                                            <p:fltVal val="0"/>
                                          </p:val>
                                        </p:tav>
                                        <p:tav tm="100000">
                                          <p:val>
                                            <p:strVal val="#ppt_w"/>
                                          </p:val>
                                        </p:tav>
                                      </p:tavLst>
                                    </p:anim>
                                    <p:anim calcmode="lin" valueType="num">
                                      <p:cBhvr>
                                        <p:cTn id="13" dur="500" fill="hold"/>
                                        <p:tgtEl>
                                          <p:spTgt spid="6157"/>
                                        </p:tgtEl>
                                        <p:attrNameLst>
                                          <p:attrName>ppt_h</p:attrName>
                                        </p:attrNameLst>
                                      </p:cBhvr>
                                      <p:tavLst>
                                        <p:tav tm="0">
                                          <p:val>
                                            <p:fltVal val="0"/>
                                          </p:val>
                                        </p:tav>
                                        <p:tav tm="100000">
                                          <p:val>
                                            <p:strVal val="#ppt_h"/>
                                          </p:val>
                                        </p:tav>
                                      </p:tavLst>
                                    </p:anim>
                                    <p:animEffect transition="in" filter="fade">
                                      <p:cBhvr>
                                        <p:cTn id="14" dur="500"/>
                                        <p:tgtEl>
                                          <p:spTgt spid="615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156"/>
                                        </p:tgtEl>
                                        <p:attrNameLst>
                                          <p:attrName>style.visibility</p:attrName>
                                        </p:attrNameLst>
                                      </p:cBhvr>
                                      <p:to>
                                        <p:strVal val="visible"/>
                                      </p:to>
                                    </p:set>
                                    <p:anim calcmode="lin" valueType="num">
                                      <p:cBhvr>
                                        <p:cTn id="17" dur="500" fill="hold"/>
                                        <p:tgtEl>
                                          <p:spTgt spid="6156"/>
                                        </p:tgtEl>
                                        <p:attrNameLst>
                                          <p:attrName>ppt_w</p:attrName>
                                        </p:attrNameLst>
                                      </p:cBhvr>
                                      <p:tavLst>
                                        <p:tav tm="0">
                                          <p:val>
                                            <p:fltVal val="0"/>
                                          </p:val>
                                        </p:tav>
                                        <p:tav tm="100000">
                                          <p:val>
                                            <p:strVal val="#ppt_w"/>
                                          </p:val>
                                        </p:tav>
                                      </p:tavLst>
                                    </p:anim>
                                    <p:anim calcmode="lin" valueType="num">
                                      <p:cBhvr>
                                        <p:cTn id="18" dur="500" fill="hold"/>
                                        <p:tgtEl>
                                          <p:spTgt spid="6156"/>
                                        </p:tgtEl>
                                        <p:attrNameLst>
                                          <p:attrName>ppt_h</p:attrName>
                                        </p:attrNameLst>
                                      </p:cBhvr>
                                      <p:tavLst>
                                        <p:tav tm="0">
                                          <p:val>
                                            <p:fltVal val="0"/>
                                          </p:val>
                                        </p:tav>
                                        <p:tav tm="100000">
                                          <p:val>
                                            <p:strVal val="#ppt_h"/>
                                          </p:val>
                                        </p:tav>
                                      </p:tavLst>
                                    </p:anim>
                                    <p:animEffect transition="in" filter="fade">
                                      <p:cBhvr>
                                        <p:cTn id="19" dur="500"/>
                                        <p:tgtEl>
                                          <p:spTgt spid="615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150"/>
                                        </p:tgtEl>
                                        <p:attrNameLst>
                                          <p:attrName>style.visibility</p:attrName>
                                        </p:attrNameLst>
                                      </p:cBhvr>
                                      <p:to>
                                        <p:strVal val="visible"/>
                                      </p:to>
                                    </p:set>
                                    <p:anim calcmode="lin" valueType="num">
                                      <p:cBhvr>
                                        <p:cTn id="22" dur="500" fill="hold"/>
                                        <p:tgtEl>
                                          <p:spTgt spid="6150"/>
                                        </p:tgtEl>
                                        <p:attrNameLst>
                                          <p:attrName>ppt_w</p:attrName>
                                        </p:attrNameLst>
                                      </p:cBhvr>
                                      <p:tavLst>
                                        <p:tav tm="0">
                                          <p:val>
                                            <p:fltVal val="0"/>
                                          </p:val>
                                        </p:tav>
                                        <p:tav tm="100000">
                                          <p:val>
                                            <p:strVal val="#ppt_w"/>
                                          </p:val>
                                        </p:tav>
                                      </p:tavLst>
                                    </p:anim>
                                    <p:anim calcmode="lin" valueType="num">
                                      <p:cBhvr>
                                        <p:cTn id="23" dur="500" fill="hold"/>
                                        <p:tgtEl>
                                          <p:spTgt spid="6150"/>
                                        </p:tgtEl>
                                        <p:attrNameLst>
                                          <p:attrName>ppt_h</p:attrName>
                                        </p:attrNameLst>
                                      </p:cBhvr>
                                      <p:tavLst>
                                        <p:tav tm="0">
                                          <p:val>
                                            <p:fltVal val="0"/>
                                          </p:val>
                                        </p:tav>
                                        <p:tav tm="100000">
                                          <p:val>
                                            <p:strVal val="#ppt_h"/>
                                          </p:val>
                                        </p:tav>
                                      </p:tavLst>
                                    </p:anim>
                                    <p:animEffect transition="in" filter="fade">
                                      <p:cBhvr>
                                        <p:cTn id="24" dur="500"/>
                                        <p:tgtEl>
                                          <p:spTgt spid="6150"/>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58"/>
                                        </p:tgtEl>
                                        <p:attrNameLst>
                                          <p:attrName>style.visibility</p:attrName>
                                        </p:attrNameLst>
                                      </p:cBhvr>
                                      <p:to>
                                        <p:strVal val="visible"/>
                                      </p:to>
                                    </p:set>
                                    <p:anim calcmode="lin" valueType="num">
                                      <p:cBhvr>
                                        <p:cTn id="27" dur="500" fill="hold"/>
                                        <p:tgtEl>
                                          <p:spTgt spid="6158"/>
                                        </p:tgtEl>
                                        <p:attrNameLst>
                                          <p:attrName>ppt_w</p:attrName>
                                        </p:attrNameLst>
                                      </p:cBhvr>
                                      <p:tavLst>
                                        <p:tav tm="0">
                                          <p:val>
                                            <p:fltVal val="0"/>
                                          </p:val>
                                        </p:tav>
                                        <p:tav tm="100000">
                                          <p:val>
                                            <p:strVal val="#ppt_w"/>
                                          </p:val>
                                        </p:tav>
                                      </p:tavLst>
                                    </p:anim>
                                    <p:anim calcmode="lin" valueType="num">
                                      <p:cBhvr>
                                        <p:cTn id="28" dur="500" fill="hold"/>
                                        <p:tgtEl>
                                          <p:spTgt spid="6158"/>
                                        </p:tgtEl>
                                        <p:attrNameLst>
                                          <p:attrName>ppt_h</p:attrName>
                                        </p:attrNameLst>
                                      </p:cBhvr>
                                      <p:tavLst>
                                        <p:tav tm="0">
                                          <p:val>
                                            <p:fltVal val="0"/>
                                          </p:val>
                                        </p:tav>
                                        <p:tav tm="100000">
                                          <p:val>
                                            <p:strVal val="#ppt_h"/>
                                          </p:val>
                                        </p:tav>
                                      </p:tavLst>
                                    </p:anim>
                                    <p:animEffect transition="in" filter="fade">
                                      <p:cBhvr>
                                        <p:cTn id="29" dur="500"/>
                                        <p:tgtEl>
                                          <p:spTgt spid="6158"/>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6153"/>
                                        </p:tgtEl>
                                        <p:attrNameLst>
                                          <p:attrName>style.visibility</p:attrName>
                                        </p:attrNameLst>
                                      </p:cBhvr>
                                      <p:to>
                                        <p:strVal val="visible"/>
                                      </p:to>
                                    </p:set>
                                    <p:anim calcmode="lin" valueType="num">
                                      <p:cBhvr>
                                        <p:cTn id="32" dur="500" fill="hold"/>
                                        <p:tgtEl>
                                          <p:spTgt spid="6153"/>
                                        </p:tgtEl>
                                        <p:attrNameLst>
                                          <p:attrName>ppt_w</p:attrName>
                                        </p:attrNameLst>
                                      </p:cBhvr>
                                      <p:tavLst>
                                        <p:tav tm="0">
                                          <p:val>
                                            <p:fltVal val="0"/>
                                          </p:val>
                                        </p:tav>
                                        <p:tav tm="100000">
                                          <p:val>
                                            <p:strVal val="#ppt_w"/>
                                          </p:val>
                                        </p:tav>
                                      </p:tavLst>
                                    </p:anim>
                                    <p:anim calcmode="lin" valueType="num">
                                      <p:cBhvr>
                                        <p:cTn id="33" dur="500" fill="hold"/>
                                        <p:tgtEl>
                                          <p:spTgt spid="6153"/>
                                        </p:tgtEl>
                                        <p:attrNameLst>
                                          <p:attrName>ppt_h</p:attrName>
                                        </p:attrNameLst>
                                      </p:cBhvr>
                                      <p:tavLst>
                                        <p:tav tm="0">
                                          <p:val>
                                            <p:fltVal val="0"/>
                                          </p:val>
                                        </p:tav>
                                        <p:tav tm="100000">
                                          <p:val>
                                            <p:strVal val="#ppt_h"/>
                                          </p:val>
                                        </p:tav>
                                      </p:tavLst>
                                    </p:anim>
                                    <p:animEffect transition="in" filter="fade">
                                      <p:cBhvr>
                                        <p:cTn id="34" dur="500"/>
                                        <p:tgtEl>
                                          <p:spTgt spid="61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6159"/>
                                        </p:tgtEl>
                                        <p:attrNameLst>
                                          <p:attrName>style.visibility</p:attrName>
                                        </p:attrNameLst>
                                      </p:cBhvr>
                                      <p:to>
                                        <p:strVal val="visible"/>
                                      </p:to>
                                    </p:set>
                                    <p:anim calcmode="lin" valueType="num">
                                      <p:cBhvr>
                                        <p:cTn id="39" dur="500" fill="hold"/>
                                        <p:tgtEl>
                                          <p:spTgt spid="6159"/>
                                        </p:tgtEl>
                                        <p:attrNameLst>
                                          <p:attrName>ppt_w</p:attrName>
                                        </p:attrNameLst>
                                      </p:cBhvr>
                                      <p:tavLst>
                                        <p:tav tm="0">
                                          <p:val>
                                            <p:fltVal val="0"/>
                                          </p:val>
                                        </p:tav>
                                        <p:tav tm="100000">
                                          <p:val>
                                            <p:strVal val="#ppt_w"/>
                                          </p:val>
                                        </p:tav>
                                      </p:tavLst>
                                    </p:anim>
                                    <p:anim calcmode="lin" valueType="num">
                                      <p:cBhvr>
                                        <p:cTn id="40" dur="500" fill="hold"/>
                                        <p:tgtEl>
                                          <p:spTgt spid="6159"/>
                                        </p:tgtEl>
                                        <p:attrNameLst>
                                          <p:attrName>ppt_h</p:attrName>
                                        </p:attrNameLst>
                                      </p:cBhvr>
                                      <p:tavLst>
                                        <p:tav tm="0">
                                          <p:val>
                                            <p:fltVal val="0"/>
                                          </p:val>
                                        </p:tav>
                                        <p:tav tm="100000">
                                          <p:val>
                                            <p:strVal val="#ppt_h"/>
                                          </p:val>
                                        </p:tav>
                                      </p:tavLst>
                                    </p:anim>
                                    <p:animEffect transition="in" filter="fade">
                                      <p:cBhvr>
                                        <p:cTn id="41" dur="500"/>
                                        <p:tgtEl>
                                          <p:spTgt spid="6159"/>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Effect transition="in" filter="fade">
                                      <p:cBhvr>
                                        <p:cTn id="46" dur="500"/>
                                        <p:tgtEl>
                                          <p:spTgt spid="3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6160"/>
                                        </p:tgtEl>
                                        <p:attrNameLst>
                                          <p:attrName>style.visibility</p:attrName>
                                        </p:attrNameLst>
                                      </p:cBhvr>
                                      <p:to>
                                        <p:strVal val="visible"/>
                                      </p:to>
                                    </p:set>
                                    <p:anim calcmode="lin" valueType="num">
                                      <p:cBhvr>
                                        <p:cTn id="63" dur="500" fill="hold"/>
                                        <p:tgtEl>
                                          <p:spTgt spid="6160"/>
                                        </p:tgtEl>
                                        <p:attrNameLst>
                                          <p:attrName>ppt_w</p:attrName>
                                        </p:attrNameLst>
                                      </p:cBhvr>
                                      <p:tavLst>
                                        <p:tav tm="0">
                                          <p:val>
                                            <p:fltVal val="0"/>
                                          </p:val>
                                        </p:tav>
                                        <p:tav tm="100000">
                                          <p:val>
                                            <p:strVal val="#ppt_w"/>
                                          </p:val>
                                        </p:tav>
                                      </p:tavLst>
                                    </p:anim>
                                    <p:anim calcmode="lin" valueType="num">
                                      <p:cBhvr>
                                        <p:cTn id="64" dur="500" fill="hold"/>
                                        <p:tgtEl>
                                          <p:spTgt spid="6160"/>
                                        </p:tgtEl>
                                        <p:attrNameLst>
                                          <p:attrName>ppt_h</p:attrName>
                                        </p:attrNameLst>
                                      </p:cBhvr>
                                      <p:tavLst>
                                        <p:tav tm="0">
                                          <p:val>
                                            <p:fltVal val="0"/>
                                          </p:val>
                                        </p:tav>
                                        <p:tav tm="100000">
                                          <p:val>
                                            <p:strVal val="#ppt_h"/>
                                          </p:val>
                                        </p:tav>
                                      </p:tavLst>
                                    </p:anim>
                                    <p:animEffect transition="in" filter="fade">
                                      <p:cBhvr>
                                        <p:cTn id="65" dur="500"/>
                                        <p:tgtEl>
                                          <p:spTgt spid="6160"/>
                                        </p:tgtEl>
                                      </p:cBhvr>
                                    </p:animEffect>
                                  </p:childTnLst>
                                </p:cTn>
                              </p:par>
                              <p:par>
                                <p:cTn id="66" presetID="53"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par>
                                <p:cTn id="71" presetID="1" presetClass="exit" presetSubtype="0" fill="hold"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1"/>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6162"/>
                                        </p:tgtEl>
                                        <p:attrNameLst>
                                          <p:attrName>style.visibility</p:attrName>
                                        </p:attrNameLst>
                                      </p:cBhvr>
                                      <p:to>
                                        <p:strVal val="visible"/>
                                      </p:to>
                                    </p:set>
                                    <p:anim calcmode="lin" valueType="num">
                                      <p:cBhvr>
                                        <p:cTn id="79" dur="500" fill="hold"/>
                                        <p:tgtEl>
                                          <p:spTgt spid="6162"/>
                                        </p:tgtEl>
                                        <p:attrNameLst>
                                          <p:attrName>ppt_w</p:attrName>
                                        </p:attrNameLst>
                                      </p:cBhvr>
                                      <p:tavLst>
                                        <p:tav tm="0">
                                          <p:val>
                                            <p:fltVal val="0"/>
                                          </p:val>
                                        </p:tav>
                                        <p:tav tm="100000">
                                          <p:val>
                                            <p:strVal val="#ppt_w"/>
                                          </p:val>
                                        </p:tav>
                                      </p:tavLst>
                                    </p:anim>
                                    <p:anim calcmode="lin" valueType="num">
                                      <p:cBhvr>
                                        <p:cTn id="80" dur="500" fill="hold"/>
                                        <p:tgtEl>
                                          <p:spTgt spid="6162"/>
                                        </p:tgtEl>
                                        <p:attrNameLst>
                                          <p:attrName>ppt_h</p:attrName>
                                        </p:attrNameLst>
                                      </p:cBhvr>
                                      <p:tavLst>
                                        <p:tav tm="0">
                                          <p:val>
                                            <p:fltVal val="0"/>
                                          </p:val>
                                        </p:tav>
                                        <p:tav tm="100000">
                                          <p:val>
                                            <p:strVal val="#ppt_h"/>
                                          </p:val>
                                        </p:tav>
                                      </p:tavLst>
                                    </p:anim>
                                    <p:animEffect transition="in" filter="fade">
                                      <p:cBhvr>
                                        <p:cTn id="81" dur="500"/>
                                        <p:tgtEl>
                                          <p:spTgt spid="6162"/>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par>
                                <p:cTn id="87" presetID="53" presetClass="entr" presetSubtype="0" fill="hold" nodeType="withEffect">
                                  <p:stCondLst>
                                    <p:cond delay="0"/>
                                  </p:stCondLst>
                                  <p:childTnLst>
                                    <p:set>
                                      <p:cBhvr>
                                        <p:cTn id="88" dur="1" fill="hold">
                                          <p:stCondLst>
                                            <p:cond delay="0"/>
                                          </p:stCondLst>
                                        </p:cTn>
                                        <p:tgtEl>
                                          <p:spTgt spid="6164"/>
                                        </p:tgtEl>
                                        <p:attrNameLst>
                                          <p:attrName>style.visibility</p:attrName>
                                        </p:attrNameLst>
                                      </p:cBhvr>
                                      <p:to>
                                        <p:strVal val="visible"/>
                                      </p:to>
                                    </p:set>
                                    <p:anim calcmode="lin" valueType="num">
                                      <p:cBhvr>
                                        <p:cTn id="89" dur="500" fill="hold"/>
                                        <p:tgtEl>
                                          <p:spTgt spid="6164"/>
                                        </p:tgtEl>
                                        <p:attrNameLst>
                                          <p:attrName>ppt_w</p:attrName>
                                        </p:attrNameLst>
                                      </p:cBhvr>
                                      <p:tavLst>
                                        <p:tav tm="0">
                                          <p:val>
                                            <p:fltVal val="0"/>
                                          </p:val>
                                        </p:tav>
                                        <p:tav tm="100000">
                                          <p:val>
                                            <p:strVal val="#ppt_w"/>
                                          </p:val>
                                        </p:tav>
                                      </p:tavLst>
                                    </p:anim>
                                    <p:anim calcmode="lin" valueType="num">
                                      <p:cBhvr>
                                        <p:cTn id="90" dur="500" fill="hold"/>
                                        <p:tgtEl>
                                          <p:spTgt spid="6164"/>
                                        </p:tgtEl>
                                        <p:attrNameLst>
                                          <p:attrName>ppt_h</p:attrName>
                                        </p:attrNameLst>
                                      </p:cBhvr>
                                      <p:tavLst>
                                        <p:tav tm="0">
                                          <p:val>
                                            <p:fltVal val="0"/>
                                          </p:val>
                                        </p:tav>
                                        <p:tav tm="100000">
                                          <p:val>
                                            <p:strVal val="#ppt_h"/>
                                          </p:val>
                                        </p:tav>
                                      </p:tavLst>
                                    </p:anim>
                                    <p:animEffect transition="in" filter="fade">
                                      <p:cBhvr>
                                        <p:cTn id="91" dur="500"/>
                                        <p:tgtEl>
                                          <p:spTgt spid="6164"/>
                                        </p:tgtEl>
                                      </p:cBhvr>
                                    </p:animEffect>
                                  </p:childTnLst>
                                </p:cTn>
                              </p:par>
                              <p:par>
                                <p:cTn id="92" presetID="26" presetClass="emph" presetSubtype="0" fill="hold" grpId="1" nodeType="withEffect">
                                  <p:stCondLst>
                                    <p:cond delay="2500"/>
                                  </p:stCondLst>
                                  <p:childTnLst>
                                    <p:animEffect transition="out" filter="fade">
                                      <p:cBhvr>
                                        <p:cTn id="93" dur="500" tmFilter="0, 0; .2, .5; .8, .5; 1, 0"/>
                                        <p:tgtEl>
                                          <p:spTgt spid="6160"/>
                                        </p:tgtEl>
                                      </p:cBhvr>
                                    </p:animEffect>
                                    <p:animScale>
                                      <p:cBhvr>
                                        <p:cTn id="94" dur="250" autoRev="1" fill="hold"/>
                                        <p:tgtEl>
                                          <p:spTgt spid="6160"/>
                                        </p:tgtEl>
                                      </p:cBhvr>
                                      <p:by x="105000" y="105000"/>
                                    </p:animScale>
                                  </p:childTnLst>
                                </p:cTn>
                              </p:par>
                              <p:par>
                                <p:cTn id="95" presetID="26" presetClass="emph" presetSubtype="0" fill="hold" grpId="0" nodeType="withEffect">
                                  <p:stCondLst>
                                    <p:cond delay="2500"/>
                                  </p:stCondLst>
                                  <p:childTnLst>
                                    <p:animEffect transition="out" filter="fade">
                                      <p:cBhvr>
                                        <p:cTn id="96" dur="500" tmFilter="0, 0; .2, .5; .8, .5; 1, 0"/>
                                        <p:tgtEl>
                                          <p:spTgt spid="31"/>
                                        </p:tgtEl>
                                      </p:cBhvr>
                                    </p:animEffect>
                                    <p:animScale>
                                      <p:cBhvr>
                                        <p:cTn id="97" dur="250" autoRev="1" fill="hold"/>
                                        <p:tgtEl>
                                          <p:spTgt spid="31"/>
                                        </p:tgtEl>
                                      </p:cBhvr>
                                      <p:by x="105000" y="105000"/>
                                    </p:animScale>
                                  </p:childTnLst>
                                </p:cTn>
                              </p:par>
                              <p:par>
                                <p:cTn id="98" presetID="26" presetClass="emph" presetSubtype="0" fill="hold" grpId="1" nodeType="withEffect">
                                  <p:stCondLst>
                                    <p:cond delay="2500"/>
                                  </p:stCondLst>
                                  <p:childTnLst>
                                    <p:animEffect transition="out" filter="fade">
                                      <p:cBhvr>
                                        <p:cTn id="99" dur="500" tmFilter="0, 0; .2, .5; .8, .5; 1, 0"/>
                                        <p:tgtEl>
                                          <p:spTgt spid="6162"/>
                                        </p:tgtEl>
                                      </p:cBhvr>
                                    </p:animEffect>
                                    <p:animScale>
                                      <p:cBhvr>
                                        <p:cTn id="100" dur="250" autoRev="1" fill="hold"/>
                                        <p:tgtEl>
                                          <p:spTgt spid="6162"/>
                                        </p:tgtEl>
                                      </p:cBhvr>
                                      <p:by x="105000" y="105000"/>
                                    </p:animScale>
                                  </p:childTnLst>
                                </p:cTn>
                              </p:par>
                              <p:par>
                                <p:cTn id="101" presetID="26" presetClass="emph" presetSubtype="0" fill="hold" grpId="1" nodeType="withEffect">
                                  <p:stCondLst>
                                    <p:cond delay="2500"/>
                                  </p:stCondLst>
                                  <p:childTnLst>
                                    <p:animEffect transition="out" filter="fade">
                                      <p:cBhvr>
                                        <p:cTn id="102" dur="500" tmFilter="0, 0; .2, .5; .8, .5; 1, 0"/>
                                        <p:tgtEl>
                                          <p:spTgt spid="32"/>
                                        </p:tgtEl>
                                      </p:cBhvr>
                                    </p:animEffect>
                                    <p:animScale>
                                      <p:cBhvr>
                                        <p:cTn id="103" dur="250" autoRev="1" fill="hold"/>
                                        <p:tgtEl>
                                          <p:spTgt spid="32"/>
                                        </p:tgtEl>
                                      </p:cBhvr>
                                      <p:by x="105000" y="105000"/>
                                    </p:animScale>
                                  </p:childTnLst>
                                </p:cTn>
                              </p:par>
                              <p:par>
                                <p:cTn id="104" presetID="26" presetClass="emph" presetSubtype="0" fill="hold" grpId="2" nodeType="withEffect">
                                  <p:stCondLst>
                                    <p:cond delay="5000"/>
                                  </p:stCondLst>
                                  <p:childTnLst>
                                    <p:animEffect transition="out" filter="fade">
                                      <p:cBhvr>
                                        <p:cTn id="105" dur="500" tmFilter="0, 0; .2, .5; .8, .5; 1, 0"/>
                                        <p:tgtEl>
                                          <p:spTgt spid="6160"/>
                                        </p:tgtEl>
                                      </p:cBhvr>
                                    </p:animEffect>
                                    <p:animScale>
                                      <p:cBhvr>
                                        <p:cTn id="106" dur="250" autoRev="1" fill="hold"/>
                                        <p:tgtEl>
                                          <p:spTgt spid="6160"/>
                                        </p:tgtEl>
                                      </p:cBhvr>
                                      <p:by x="105000" y="105000"/>
                                    </p:animScale>
                                  </p:childTnLst>
                                </p:cTn>
                              </p:par>
                              <p:par>
                                <p:cTn id="107" presetID="26" presetClass="emph" presetSubtype="0" fill="hold" grpId="1" nodeType="withEffect">
                                  <p:stCondLst>
                                    <p:cond delay="5000"/>
                                  </p:stCondLst>
                                  <p:childTnLst>
                                    <p:animEffect transition="out" filter="fade">
                                      <p:cBhvr>
                                        <p:cTn id="108" dur="500" tmFilter="0, 0; .2, .5; .8, .5; 1, 0"/>
                                        <p:tgtEl>
                                          <p:spTgt spid="31"/>
                                        </p:tgtEl>
                                      </p:cBhvr>
                                    </p:animEffect>
                                    <p:animScale>
                                      <p:cBhvr>
                                        <p:cTn id="109" dur="250" autoRev="1" fill="hold"/>
                                        <p:tgtEl>
                                          <p:spTgt spid="31"/>
                                        </p:tgtEl>
                                      </p:cBhvr>
                                      <p:by x="105000" y="105000"/>
                                    </p:animScale>
                                  </p:childTnLst>
                                </p:cTn>
                              </p:par>
                              <p:par>
                                <p:cTn id="110" presetID="26" presetClass="emph" presetSubtype="0" fill="hold" grpId="2" nodeType="withEffect">
                                  <p:stCondLst>
                                    <p:cond delay="5000"/>
                                  </p:stCondLst>
                                  <p:childTnLst>
                                    <p:animEffect transition="out" filter="fade">
                                      <p:cBhvr>
                                        <p:cTn id="111" dur="500" tmFilter="0, 0; .2, .5; .8, .5; 1, 0"/>
                                        <p:tgtEl>
                                          <p:spTgt spid="6162"/>
                                        </p:tgtEl>
                                      </p:cBhvr>
                                    </p:animEffect>
                                    <p:animScale>
                                      <p:cBhvr>
                                        <p:cTn id="112" dur="250" autoRev="1" fill="hold"/>
                                        <p:tgtEl>
                                          <p:spTgt spid="6162"/>
                                        </p:tgtEl>
                                      </p:cBhvr>
                                      <p:by x="105000" y="105000"/>
                                    </p:animScale>
                                  </p:childTnLst>
                                </p:cTn>
                              </p:par>
                              <p:par>
                                <p:cTn id="113" presetID="26" presetClass="emph" presetSubtype="0" fill="hold" grpId="2" nodeType="withEffect">
                                  <p:stCondLst>
                                    <p:cond delay="5000"/>
                                  </p:stCondLst>
                                  <p:childTnLst>
                                    <p:animEffect transition="out" filter="fade">
                                      <p:cBhvr>
                                        <p:cTn id="114" dur="500" tmFilter="0, 0; .2, .5; .8, .5; 1, 0"/>
                                        <p:tgtEl>
                                          <p:spTgt spid="32"/>
                                        </p:tgtEl>
                                      </p:cBhvr>
                                    </p:animEffect>
                                    <p:animScale>
                                      <p:cBhvr>
                                        <p:cTn id="115"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36" grpId="0" animBg="1"/>
      <p:bldP spid="6153" grpId="0" animBg="1"/>
      <p:bldP spid="6154" grpId="0" animBg="1"/>
      <p:bldP spid="6156" grpId="0" animBg="1"/>
      <p:bldP spid="6157" grpId="0" animBg="1"/>
      <p:bldP spid="6158" grpId="0" animBg="1"/>
      <p:bldP spid="6159" grpId="0" animBg="1"/>
      <p:bldP spid="6160" grpId="0" animBg="1"/>
      <p:bldP spid="6160" grpId="1" animBg="1"/>
      <p:bldP spid="6160" grpId="2" animBg="1"/>
      <p:bldP spid="31" grpId="0"/>
      <p:bldP spid="31" grpId="1"/>
      <p:bldP spid="6162" grpId="0" animBg="1"/>
      <p:bldP spid="6162" grpId="1" animBg="1"/>
      <p:bldP spid="6162" grpId="2" animBg="1"/>
      <p:bldP spid="32" grpId="0"/>
      <p:bldP spid="32" grpId="1"/>
      <p:bldP spid="32" grpId="2"/>
      <p:bldP spid="20" grpId="0" animBg="1"/>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0850A66F-D0CE-42ED-B8AB-05C757278869}" type="slidenum">
              <a:rPr lang="en-US" altLang="en-US" sz="1600">
                <a:solidFill>
                  <a:schemeClr val="tx2"/>
                </a:solidFill>
              </a:rPr>
              <a:pPr>
                <a:spcBef>
                  <a:spcPct val="0"/>
                </a:spcBef>
                <a:buClrTx/>
                <a:buSzTx/>
                <a:buFontTx/>
                <a:buNone/>
              </a:pPr>
              <a:t>6</a:t>
            </a:fld>
            <a:endParaRPr lang="en-US" altLang="en-US" sz="1600">
              <a:solidFill>
                <a:schemeClr val="tx2"/>
              </a:solidFill>
            </a:endParaRPr>
          </a:p>
        </p:txBody>
      </p:sp>
      <p:sp>
        <p:nvSpPr>
          <p:cNvPr id="2" name="Title 1"/>
          <p:cNvSpPr>
            <a:spLocks noGrp="1"/>
          </p:cNvSpPr>
          <p:nvPr>
            <p:ph type="title"/>
          </p:nvPr>
        </p:nvSpPr>
        <p:spPr>
          <a:xfrm>
            <a:off x="0" y="0"/>
            <a:ext cx="9144000" cy="1097280"/>
          </a:xfrm>
        </p:spPr>
        <p:txBody>
          <a:bodyPr/>
          <a:lstStyle/>
          <a:p>
            <a:pPr algn="ctr" eaLnBrk="1" fontAlgn="auto" hangingPunct="1">
              <a:spcAft>
                <a:spcPts val="0"/>
              </a:spcAft>
              <a:defRPr/>
            </a:pPr>
            <a:r>
              <a:rPr sz="4800" smtClean="0">
                <a:solidFill>
                  <a:srgbClr val="CC3300"/>
                </a:solidFill>
                <a:effectLst>
                  <a:outerShdw blurRad="38100" dist="38100" dir="2700000" algn="tl">
                    <a:srgbClr val="000000">
                      <a:alpha val="43137"/>
                    </a:srgbClr>
                  </a:outerShdw>
                </a:effectLst>
                <a:latin typeface="Comic Sans MS" pitchFamily="66" charset="0"/>
              </a:rPr>
              <a:t>Loading from Door Side</a:t>
            </a:r>
            <a:endParaRPr sz="4800">
              <a:solidFill>
                <a:srgbClr val="CC3300"/>
              </a:solidFill>
              <a:effectLst>
                <a:outerShdw blurRad="38100" dist="38100" dir="2700000" algn="tl">
                  <a:srgbClr val="000000">
                    <a:alpha val="43137"/>
                  </a:srgbClr>
                </a:outerShdw>
              </a:effectLst>
              <a:latin typeface="Comic Sans MS" pitchFamily="66" charset="0"/>
            </a:endParaRPr>
          </a:p>
        </p:txBody>
      </p:sp>
      <p:sp>
        <p:nvSpPr>
          <p:cNvPr id="17412" name="Rectangle 3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5155" name="AutoShape 35"/>
          <p:cNvSpPr>
            <a:spLocks noChangeAspect="1" noChangeArrowheads="1" noTextEdit="1"/>
          </p:cNvSpPr>
          <p:nvPr/>
        </p:nvSpPr>
        <p:spPr bwMode="auto">
          <a:xfrm>
            <a:off x="228600" y="1325563"/>
            <a:ext cx="8704263" cy="4956175"/>
          </a:xfrm>
          <a:prstGeom prst="rect">
            <a:avLst/>
          </a:prstGeom>
          <a:solidFill>
            <a:schemeClr val="tx1"/>
          </a:solidFill>
          <a:ln w="28575">
            <a:solidFill>
              <a:schemeClr val="bg2">
                <a:lumMod val="75000"/>
              </a:schemeClr>
            </a:solidFill>
          </a:ln>
        </p:spPr>
        <p:txBody>
          <a:bodyPr/>
          <a:lstStyle/>
          <a:p>
            <a:pPr eaLnBrk="1" hangingPunct="1">
              <a:defRPr/>
            </a:pPr>
            <a:endParaRPr lang="en-US" dirty="0">
              <a:ln>
                <a:solidFill>
                  <a:sysClr val="windowText" lastClr="000000"/>
                </a:solidFill>
              </a:ln>
              <a:latin typeface="Arial" charset="0"/>
            </a:endParaRPr>
          </a:p>
        </p:txBody>
      </p:sp>
      <p:sp>
        <p:nvSpPr>
          <p:cNvPr id="17414" name="AutoShape 34"/>
          <p:cNvSpPr>
            <a:spLocks noChangeArrowheads="1"/>
          </p:cNvSpPr>
          <p:nvPr/>
        </p:nvSpPr>
        <p:spPr bwMode="auto">
          <a:xfrm rot="1372826">
            <a:off x="3357563" y="3800475"/>
            <a:ext cx="5522912" cy="1319213"/>
          </a:xfrm>
          <a:prstGeom prst="parallelogram">
            <a:avLst>
              <a:gd name="adj" fmla="val 188393"/>
            </a:avLst>
          </a:prstGeom>
          <a:solidFill>
            <a:srgbClr val="FF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cxnSp>
        <p:nvCxnSpPr>
          <p:cNvPr id="17415" name="AutoShape 33"/>
          <p:cNvCxnSpPr>
            <a:cxnSpLocks noChangeShapeType="1"/>
          </p:cNvCxnSpPr>
          <p:nvPr/>
        </p:nvCxnSpPr>
        <p:spPr bwMode="auto">
          <a:xfrm flipH="1" flipV="1">
            <a:off x="2586038" y="1470025"/>
            <a:ext cx="6081712" cy="241935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7416" name="AutoShape 30"/>
          <p:cNvCxnSpPr>
            <a:cxnSpLocks noChangeShapeType="1"/>
          </p:cNvCxnSpPr>
          <p:nvPr/>
        </p:nvCxnSpPr>
        <p:spPr bwMode="auto">
          <a:xfrm rot="480000" flipH="1" flipV="1">
            <a:off x="1079500" y="1568450"/>
            <a:ext cx="836613" cy="2254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417" name="AutoShape 29"/>
          <p:cNvCxnSpPr>
            <a:cxnSpLocks noChangeShapeType="1"/>
          </p:cNvCxnSpPr>
          <p:nvPr/>
        </p:nvCxnSpPr>
        <p:spPr bwMode="auto">
          <a:xfrm rot="10800000">
            <a:off x="8153400" y="4572000"/>
            <a:ext cx="685800" cy="3048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418" name="AutoShape 28"/>
          <p:cNvCxnSpPr>
            <a:cxnSpLocks noChangeShapeType="1"/>
          </p:cNvCxnSpPr>
          <p:nvPr/>
        </p:nvCxnSpPr>
        <p:spPr bwMode="auto">
          <a:xfrm rot="-180000" flipH="1" flipV="1">
            <a:off x="3284538" y="2444750"/>
            <a:ext cx="595312" cy="2936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06" name="Text Box 24"/>
          <p:cNvSpPr txBox="1">
            <a:spLocks noChangeArrowheads="1"/>
          </p:cNvSpPr>
          <p:nvPr/>
        </p:nvSpPr>
        <p:spPr bwMode="auto">
          <a:xfrm>
            <a:off x="2416175" y="3478213"/>
            <a:ext cx="1317625" cy="527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r>
              <a:rPr lang="en-US" altLang="en-US" sz="2800" b="1">
                <a:solidFill>
                  <a:schemeClr val="bg1"/>
                </a:solidFill>
                <a:latin typeface="Calibri" panose="020F0502020204030204" pitchFamily="34" charset="0"/>
                <a:cs typeface="Times New Roman" panose="02020603050405020304" pitchFamily="18" charset="0"/>
              </a:rPr>
              <a:t>12 Feet</a:t>
            </a:r>
            <a:endParaRPr lang="en-US" altLang="en-US" sz="2800">
              <a:solidFill>
                <a:schemeClr val="bg1"/>
              </a:solidFill>
            </a:endParaRPr>
          </a:p>
        </p:txBody>
      </p:sp>
      <p:cxnSp>
        <p:nvCxnSpPr>
          <p:cNvPr id="17420" name="AutoShape 23"/>
          <p:cNvCxnSpPr>
            <a:cxnSpLocks noChangeShapeType="1"/>
          </p:cNvCxnSpPr>
          <p:nvPr/>
        </p:nvCxnSpPr>
        <p:spPr bwMode="auto">
          <a:xfrm rot="840000" flipH="1" flipV="1">
            <a:off x="4449763" y="3143250"/>
            <a:ext cx="1339850" cy="2254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08" name="Text Box 19"/>
          <p:cNvSpPr txBox="1">
            <a:spLocks noChangeArrowheads="1"/>
          </p:cNvSpPr>
          <p:nvPr/>
        </p:nvSpPr>
        <p:spPr bwMode="auto">
          <a:xfrm>
            <a:off x="1098550" y="4106863"/>
            <a:ext cx="1187450" cy="617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r>
              <a:rPr lang="en-US" altLang="en-US" sz="3200" b="1">
                <a:solidFill>
                  <a:schemeClr val="bg1"/>
                </a:solidFill>
                <a:latin typeface="Calibri" panose="020F0502020204030204" pitchFamily="34" charset="0"/>
                <a:cs typeface="Times New Roman" panose="02020603050405020304" pitchFamily="18" charset="0"/>
              </a:rPr>
              <a:t>STAY</a:t>
            </a:r>
            <a:endParaRPr lang="en-US" altLang="en-US" sz="3200">
              <a:solidFill>
                <a:schemeClr val="bg1"/>
              </a:solidFill>
            </a:endParaRPr>
          </a:p>
        </p:txBody>
      </p:sp>
      <p:pic>
        <p:nvPicPr>
          <p:cNvPr id="8209" name="Picture 18"/>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98500" y="4191000"/>
            <a:ext cx="368300" cy="3984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210" name="Picture 17"/>
          <p:cNvPicPr>
            <a:picLocks noChangeAspect="1" noChangeArrowheads="1"/>
          </p:cNvPicPr>
          <p:nvPr/>
        </p:nvPicPr>
        <p:blipFill>
          <a:blip r:embed="rId4" cstate="print">
            <a:lum contrast="40000"/>
            <a:extLst>
              <a:ext uri="{28A0092B-C50C-407E-A947-70E740481C1C}">
                <a14:useLocalDpi xmlns:a14="http://schemas.microsoft.com/office/drawing/2010/main" val="0"/>
              </a:ext>
            </a:extLst>
          </a:blip>
          <a:srcRect l="-22046" r="-2026"/>
          <a:stretch>
            <a:fillRect/>
          </a:stretch>
        </p:blipFill>
        <p:spPr bwMode="auto">
          <a:xfrm>
            <a:off x="685800" y="4343400"/>
            <a:ext cx="30607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 Box 16"/>
          <p:cNvSpPr txBox="1">
            <a:spLocks noChangeArrowheads="1"/>
          </p:cNvSpPr>
          <p:nvPr/>
        </p:nvSpPr>
        <p:spPr bwMode="auto">
          <a:xfrm>
            <a:off x="5773738" y="5127625"/>
            <a:ext cx="1274762" cy="630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r>
              <a:rPr lang="en-US" altLang="en-US" sz="3200" b="1">
                <a:solidFill>
                  <a:schemeClr val="bg1"/>
                </a:solidFill>
                <a:latin typeface="Calibri" panose="020F0502020204030204" pitchFamily="34" charset="0"/>
                <a:cs typeface="Times New Roman" panose="02020603050405020304" pitchFamily="18" charset="0"/>
              </a:rPr>
              <a:t>LOOK</a:t>
            </a:r>
            <a:endParaRPr lang="en-US" altLang="en-US" sz="3200">
              <a:solidFill>
                <a:schemeClr val="bg1"/>
              </a:solidFill>
            </a:endParaRPr>
          </a:p>
        </p:txBody>
      </p:sp>
      <p:sp>
        <p:nvSpPr>
          <p:cNvPr id="17425" name="AutoShape 15"/>
          <p:cNvSpPr>
            <a:spLocks noChangeArrowheads="1"/>
          </p:cNvSpPr>
          <p:nvPr/>
        </p:nvSpPr>
        <p:spPr bwMode="auto">
          <a:xfrm rot="1372826">
            <a:off x="1830388" y="3940175"/>
            <a:ext cx="5521325" cy="1319213"/>
          </a:xfrm>
          <a:prstGeom prst="parallelogram">
            <a:avLst>
              <a:gd name="adj" fmla="val 188339"/>
            </a:avLst>
          </a:prstGeom>
          <a:solidFill>
            <a:srgbClr val="FFB9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cxnSp>
        <p:nvCxnSpPr>
          <p:cNvPr id="8213" name="AutoShape 14"/>
          <p:cNvCxnSpPr>
            <a:cxnSpLocks noChangeShapeType="1"/>
          </p:cNvCxnSpPr>
          <p:nvPr/>
        </p:nvCxnSpPr>
        <p:spPr bwMode="auto">
          <a:xfrm rot="11700000" flipH="1">
            <a:off x="1906588" y="3497263"/>
            <a:ext cx="2470150" cy="920750"/>
          </a:xfrm>
          <a:prstGeom prst="straightConnector1">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8214" name="Text Box 13"/>
          <p:cNvSpPr txBox="1">
            <a:spLocks noChangeArrowheads="1"/>
          </p:cNvSpPr>
          <p:nvPr/>
        </p:nvSpPr>
        <p:spPr bwMode="auto">
          <a:xfrm>
            <a:off x="4114800" y="5586413"/>
            <a:ext cx="1198563" cy="554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r>
              <a:rPr lang="en-US" altLang="en-US" sz="3200" b="1">
                <a:solidFill>
                  <a:schemeClr val="bg1"/>
                </a:solidFill>
                <a:latin typeface="Calibri" panose="020F0502020204030204" pitchFamily="34" charset="0"/>
                <a:cs typeface="Times New Roman" panose="02020603050405020304" pitchFamily="18" charset="0"/>
              </a:rPr>
              <a:t>WAIT</a:t>
            </a:r>
            <a:endParaRPr lang="en-US" altLang="en-US" sz="3200">
              <a:solidFill>
                <a:schemeClr val="bg1"/>
              </a:solidFill>
            </a:endParaRPr>
          </a:p>
        </p:txBody>
      </p:sp>
      <p:pic>
        <p:nvPicPr>
          <p:cNvPr id="8215" name="Picture 12"/>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418138" y="5253038"/>
            <a:ext cx="368300" cy="398462"/>
          </a:xfrm>
          <a:prstGeom prst="rect">
            <a:avLst/>
          </a:prstGeom>
          <a:solidFill>
            <a:srgbClr val="FFFFFF"/>
          </a:solidFill>
          <a:ln w="12700">
            <a:solidFill>
              <a:srgbClr val="000000"/>
            </a:solidFill>
            <a:miter lim="800000"/>
            <a:headEnd/>
            <a:tailEnd/>
          </a:ln>
        </p:spPr>
      </p:pic>
      <p:pic>
        <p:nvPicPr>
          <p:cNvPr id="8216" name="Picture 11"/>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746500" y="5662613"/>
            <a:ext cx="368300" cy="396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17" name="Text Box 10"/>
          <p:cNvSpPr txBox="1">
            <a:spLocks noChangeArrowheads="1"/>
          </p:cNvSpPr>
          <p:nvPr/>
        </p:nvSpPr>
        <p:spPr bwMode="auto">
          <a:xfrm>
            <a:off x="3581400" y="4054475"/>
            <a:ext cx="16065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a:spcBef>
                <a:spcPct val="0"/>
              </a:spcBef>
              <a:buClrTx/>
              <a:buSzTx/>
              <a:buFontTx/>
              <a:buNone/>
            </a:pPr>
            <a:r>
              <a:rPr lang="en-US" altLang="en-US" sz="3200" b="1" i="1">
                <a:solidFill>
                  <a:srgbClr val="EA0000"/>
                </a:solidFill>
                <a:latin typeface="Calibri" panose="020F0502020204030204" pitchFamily="34" charset="0"/>
                <a:cs typeface="Times New Roman" panose="02020603050405020304" pitchFamily="18" charset="0"/>
              </a:rPr>
              <a:t>Danger Zone</a:t>
            </a:r>
            <a:endParaRPr lang="en-US" altLang="en-US" sz="3200" b="1" i="1"/>
          </a:p>
        </p:txBody>
      </p:sp>
      <p:sp>
        <p:nvSpPr>
          <p:cNvPr id="8218" name="AutoShape 9"/>
          <p:cNvSpPr>
            <a:spLocks noChangeArrowheads="1"/>
          </p:cNvSpPr>
          <p:nvPr/>
        </p:nvSpPr>
        <p:spPr bwMode="auto">
          <a:xfrm rot="9600000" flipH="1">
            <a:off x="3949700" y="4924425"/>
            <a:ext cx="2174875" cy="3079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20000"/>
          </a:solidFill>
          <a:ln w="12700">
            <a:solidFill>
              <a:srgbClr val="000000"/>
            </a:solidFill>
            <a:miter lim="800000"/>
            <a:headEnd/>
            <a:tailEnd/>
          </a:ln>
        </p:spPr>
        <p:txBody>
          <a:bodyPr/>
          <a:lstStyle/>
          <a:p>
            <a:endParaRPr lang="en-US"/>
          </a:p>
        </p:txBody>
      </p:sp>
      <p:pic>
        <p:nvPicPr>
          <p:cNvPr id="17432" name="Picture 8"/>
          <p:cNvPicPr>
            <a:picLocks noChangeAspect="1" noChangeArrowheads="1"/>
          </p:cNvPicPr>
          <p:nvPr/>
        </p:nvPicPr>
        <p:blipFill>
          <a:blip r:embed="rId7" cstate="print">
            <a:lum contrast="20000"/>
            <a:extLst>
              <a:ext uri="{28A0092B-C50C-407E-A947-70E740481C1C}">
                <a14:useLocalDpi xmlns:a14="http://schemas.microsoft.com/office/drawing/2010/main" val="0"/>
              </a:ext>
            </a:extLst>
          </a:blip>
          <a:srcRect/>
          <a:stretch>
            <a:fillRect/>
          </a:stretch>
        </p:blipFill>
        <p:spPr bwMode="auto">
          <a:xfrm>
            <a:off x="4735513" y="2332038"/>
            <a:ext cx="3538537"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6"/>
          <p:cNvPicPr>
            <a:picLocks noChangeAspect="1" noChangeArrowheads="1"/>
          </p:cNvPicPr>
          <p:nvPr/>
        </p:nvPicPr>
        <p:blipFill>
          <a:blip r:embed="rId8" cstate="print">
            <a:lum bright="40000" contrast="-40000"/>
            <a:extLst>
              <a:ext uri="{28A0092B-C50C-407E-A947-70E740481C1C}">
                <a14:useLocalDpi xmlns:a14="http://schemas.microsoft.com/office/drawing/2010/main" val="0"/>
              </a:ext>
            </a:extLst>
          </a:blip>
          <a:srcRect t="2545" r="53084" b="65459"/>
          <a:stretch>
            <a:fillRect/>
          </a:stretch>
        </p:blipFill>
        <p:spPr bwMode="auto">
          <a:xfrm>
            <a:off x="7299325" y="2909888"/>
            <a:ext cx="2857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Text Box 7"/>
          <p:cNvSpPr txBox="1">
            <a:spLocks noChangeArrowheads="1"/>
          </p:cNvSpPr>
          <p:nvPr/>
        </p:nvSpPr>
        <p:spPr bwMode="auto">
          <a:xfrm>
            <a:off x="609600" y="1698625"/>
            <a:ext cx="3048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a:spcBef>
                <a:spcPct val="0"/>
              </a:spcBef>
              <a:buClrTx/>
              <a:buSzTx/>
              <a:buFontTx/>
              <a:buNone/>
            </a:pPr>
            <a:r>
              <a:rPr lang="en-US" altLang="en-US" sz="2800" b="1">
                <a:solidFill>
                  <a:schemeClr val="bg1"/>
                </a:solidFill>
                <a:latin typeface="Calibri" panose="020F0502020204030204" pitchFamily="34" charset="0"/>
                <a:cs typeface="Times New Roman" panose="02020603050405020304" pitchFamily="18" charset="0"/>
              </a:rPr>
              <a:t>A blowing bus horn</a:t>
            </a:r>
          </a:p>
          <a:p>
            <a:pPr algn="ctr">
              <a:spcBef>
                <a:spcPct val="0"/>
              </a:spcBef>
              <a:buClrTx/>
              <a:buSzTx/>
              <a:buFontTx/>
              <a:buNone/>
            </a:pPr>
            <a:r>
              <a:rPr lang="en-US" altLang="en-US" sz="2800" b="1">
                <a:solidFill>
                  <a:schemeClr val="bg1"/>
                </a:solidFill>
                <a:latin typeface="Calibri" panose="020F0502020204030204" pitchFamily="34" charset="0"/>
                <a:cs typeface="Times New Roman" panose="02020603050405020304" pitchFamily="18" charset="0"/>
              </a:rPr>
              <a:t>means danger. </a:t>
            </a:r>
          </a:p>
          <a:p>
            <a:pPr algn="ctr">
              <a:spcBef>
                <a:spcPct val="0"/>
              </a:spcBef>
              <a:buClrTx/>
              <a:buSzTx/>
              <a:buFontTx/>
              <a:buNone/>
            </a:pPr>
            <a:r>
              <a:rPr lang="en-US" altLang="en-US" sz="2800" b="1">
                <a:solidFill>
                  <a:schemeClr val="bg1"/>
                </a:solidFill>
                <a:latin typeface="Calibri" panose="020F0502020204030204" pitchFamily="34" charset="0"/>
                <a:cs typeface="Times New Roman" panose="02020603050405020304" pitchFamily="18" charset="0"/>
              </a:rPr>
              <a:t>Look &amp; find safety.</a:t>
            </a:r>
            <a:endParaRPr lang="en-US" altLang="en-US" sz="2800">
              <a:solidFill>
                <a:schemeClr val="bg1"/>
              </a:solidFill>
            </a:endParaRPr>
          </a:p>
        </p:txBody>
      </p:sp>
      <p:cxnSp>
        <p:nvCxnSpPr>
          <p:cNvPr id="17435" name="AutoShape 22"/>
          <p:cNvCxnSpPr>
            <a:cxnSpLocks noChangeShapeType="1"/>
          </p:cNvCxnSpPr>
          <p:nvPr/>
        </p:nvCxnSpPr>
        <p:spPr bwMode="auto">
          <a:xfrm flipH="1" flipV="1">
            <a:off x="2514600" y="2994025"/>
            <a:ext cx="6146800" cy="2986088"/>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7436" name="AutoShape 22"/>
          <p:cNvCxnSpPr>
            <a:cxnSpLocks noChangeShapeType="1"/>
          </p:cNvCxnSpPr>
          <p:nvPr/>
        </p:nvCxnSpPr>
        <p:spPr bwMode="auto">
          <a:xfrm flipH="1" flipV="1">
            <a:off x="304800" y="1981200"/>
            <a:ext cx="762000" cy="38100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210"/>
                                        </p:tgtEl>
                                        <p:attrNameLst>
                                          <p:attrName>style.visibility</p:attrName>
                                        </p:attrNameLst>
                                      </p:cBhvr>
                                      <p:to>
                                        <p:strVal val="visible"/>
                                      </p:to>
                                    </p:set>
                                    <p:anim calcmode="lin" valueType="num">
                                      <p:cBhvr>
                                        <p:cTn id="7" dur="500" fill="hold"/>
                                        <p:tgtEl>
                                          <p:spTgt spid="8210"/>
                                        </p:tgtEl>
                                        <p:attrNameLst>
                                          <p:attrName>ppt_w</p:attrName>
                                        </p:attrNameLst>
                                      </p:cBhvr>
                                      <p:tavLst>
                                        <p:tav tm="0">
                                          <p:val>
                                            <p:fltVal val="0"/>
                                          </p:val>
                                        </p:tav>
                                        <p:tav tm="100000">
                                          <p:val>
                                            <p:strVal val="#ppt_w"/>
                                          </p:val>
                                        </p:tav>
                                      </p:tavLst>
                                    </p:anim>
                                    <p:anim calcmode="lin" valueType="num">
                                      <p:cBhvr>
                                        <p:cTn id="8" dur="500" fill="hold"/>
                                        <p:tgtEl>
                                          <p:spTgt spid="8210"/>
                                        </p:tgtEl>
                                        <p:attrNameLst>
                                          <p:attrName>ppt_h</p:attrName>
                                        </p:attrNameLst>
                                      </p:cBhvr>
                                      <p:tavLst>
                                        <p:tav tm="0">
                                          <p:val>
                                            <p:fltVal val="0"/>
                                          </p:val>
                                        </p:tav>
                                        <p:tav tm="100000">
                                          <p:val>
                                            <p:strVal val="#ppt_h"/>
                                          </p:val>
                                        </p:tav>
                                      </p:tavLst>
                                    </p:anim>
                                    <p:animEffect transition="in" filter="fade">
                                      <p:cBhvr>
                                        <p:cTn id="9" dur="500"/>
                                        <p:tgtEl>
                                          <p:spTgt spid="8210"/>
                                        </p:tgtEl>
                                      </p:cBhvr>
                                    </p:animEffect>
                                  </p:childTnLst>
                                </p:cTn>
                              </p:par>
                              <p:par>
                                <p:cTn id="10" presetID="53" presetClass="entr" presetSubtype="0" fill="hold" nodeType="withEffect">
                                  <p:stCondLst>
                                    <p:cond delay="0"/>
                                  </p:stCondLst>
                                  <p:childTnLst>
                                    <p:set>
                                      <p:cBhvr>
                                        <p:cTn id="11" dur="1" fill="hold">
                                          <p:stCondLst>
                                            <p:cond delay="0"/>
                                          </p:stCondLst>
                                        </p:cTn>
                                        <p:tgtEl>
                                          <p:spTgt spid="8208"/>
                                        </p:tgtEl>
                                        <p:attrNameLst>
                                          <p:attrName>style.visibility</p:attrName>
                                        </p:attrNameLst>
                                      </p:cBhvr>
                                      <p:to>
                                        <p:strVal val="visible"/>
                                      </p:to>
                                    </p:set>
                                    <p:anim calcmode="lin" valueType="num">
                                      <p:cBhvr>
                                        <p:cTn id="12" dur="500" fill="hold"/>
                                        <p:tgtEl>
                                          <p:spTgt spid="8208"/>
                                        </p:tgtEl>
                                        <p:attrNameLst>
                                          <p:attrName>ppt_w</p:attrName>
                                        </p:attrNameLst>
                                      </p:cBhvr>
                                      <p:tavLst>
                                        <p:tav tm="0">
                                          <p:val>
                                            <p:fltVal val="0"/>
                                          </p:val>
                                        </p:tav>
                                        <p:tav tm="100000">
                                          <p:val>
                                            <p:strVal val="#ppt_w"/>
                                          </p:val>
                                        </p:tav>
                                      </p:tavLst>
                                    </p:anim>
                                    <p:anim calcmode="lin" valueType="num">
                                      <p:cBhvr>
                                        <p:cTn id="13" dur="500" fill="hold"/>
                                        <p:tgtEl>
                                          <p:spTgt spid="8208"/>
                                        </p:tgtEl>
                                        <p:attrNameLst>
                                          <p:attrName>ppt_h</p:attrName>
                                        </p:attrNameLst>
                                      </p:cBhvr>
                                      <p:tavLst>
                                        <p:tav tm="0">
                                          <p:val>
                                            <p:fltVal val="0"/>
                                          </p:val>
                                        </p:tav>
                                        <p:tav tm="100000">
                                          <p:val>
                                            <p:strVal val="#ppt_h"/>
                                          </p:val>
                                        </p:tav>
                                      </p:tavLst>
                                    </p:anim>
                                    <p:animEffect transition="in" filter="fade">
                                      <p:cBhvr>
                                        <p:cTn id="14" dur="500"/>
                                        <p:tgtEl>
                                          <p:spTgt spid="8208"/>
                                        </p:tgtEl>
                                      </p:cBhvr>
                                    </p:animEffect>
                                  </p:childTnLst>
                                </p:cTn>
                              </p:par>
                              <p:par>
                                <p:cTn id="15" presetID="53" presetClass="entr" presetSubtype="0" fill="hold" nodeType="withEffect">
                                  <p:stCondLst>
                                    <p:cond delay="0"/>
                                  </p:stCondLst>
                                  <p:childTnLst>
                                    <p:set>
                                      <p:cBhvr>
                                        <p:cTn id="16" dur="1" fill="hold">
                                          <p:stCondLst>
                                            <p:cond delay="0"/>
                                          </p:stCondLst>
                                        </p:cTn>
                                        <p:tgtEl>
                                          <p:spTgt spid="8209"/>
                                        </p:tgtEl>
                                        <p:attrNameLst>
                                          <p:attrName>style.visibility</p:attrName>
                                        </p:attrNameLst>
                                      </p:cBhvr>
                                      <p:to>
                                        <p:strVal val="visible"/>
                                      </p:to>
                                    </p:set>
                                    <p:anim calcmode="lin" valueType="num">
                                      <p:cBhvr>
                                        <p:cTn id="17" dur="500" fill="hold"/>
                                        <p:tgtEl>
                                          <p:spTgt spid="8209"/>
                                        </p:tgtEl>
                                        <p:attrNameLst>
                                          <p:attrName>ppt_w</p:attrName>
                                        </p:attrNameLst>
                                      </p:cBhvr>
                                      <p:tavLst>
                                        <p:tav tm="0">
                                          <p:val>
                                            <p:fltVal val="0"/>
                                          </p:val>
                                        </p:tav>
                                        <p:tav tm="100000">
                                          <p:val>
                                            <p:strVal val="#ppt_w"/>
                                          </p:val>
                                        </p:tav>
                                      </p:tavLst>
                                    </p:anim>
                                    <p:anim calcmode="lin" valueType="num">
                                      <p:cBhvr>
                                        <p:cTn id="18" dur="500" fill="hold"/>
                                        <p:tgtEl>
                                          <p:spTgt spid="8209"/>
                                        </p:tgtEl>
                                        <p:attrNameLst>
                                          <p:attrName>ppt_h</p:attrName>
                                        </p:attrNameLst>
                                      </p:cBhvr>
                                      <p:tavLst>
                                        <p:tav tm="0">
                                          <p:val>
                                            <p:fltVal val="0"/>
                                          </p:val>
                                        </p:tav>
                                        <p:tav tm="100000">
                                          <p:val>
                                            <p:strVal val="#ppt_h"/>
                                          </p:val>
                                        </p:tav>
                                      </p:tavLst>
                                    </p:anim>
                                    <p:animEffect transition="in" filter="fade">
                                      <p:cBhvr>
                                        <p:cTn id="19" dur="500"/>
                                        <p:tgtEl>
                                          <p:spTgt spid="8209"/>
                                        </p:tgtEl>
                                      </p:cBhvr>
                                    </p:animEffect>
                                  </p:childTnLst>
                                </p:cTn>
                              </p:par>
                              <p:par>
                                <p:cTn id="20" presetID="26" presetClass="emph" presetSubtype="0" repeatCount="2000" fill="hold" nodeType="withEffect">
                                  <p:stCondLst>
                                    <p:cond delay="2500"/>
                                  </p:stCondLst>
                                  <p:childTnLst>
                                    <p:animEffect transition="out" filter="fade">
                                      <p:cBhvr>
                                        <p:cTn id="21" dur="500" tmFilter="0, 0; .2, .5; .8, .5; 1, 0"/>
                                        <p:tgtEl>
                                          <p:spTgt spid="8213"/>
                                        </p:tgtEl>
                                      </p:cBhvr>
                                    </p:animEffect>
                                    <p:animScale>
                                      <p:cBhvr>
                                        <p:cTn id="22" dur="250" autoRev="1" fill="hold"/>
                                        <p:tgtEl>
                                          <p:spTgt spid="8213"/>
                                        </p:tgtEl>
                                      </p:cBhvr>
                                      <p:by x="105000" y="105000"/>
                                    </p:animScale>
                                  </p:childTnLst>
                                </p:cTn>
                              </p:par>
                              <p:par>
                                <p:cTn id="23" presetID="26" presetClass="emph" presetSubtype="0" repeatCount="2000" fill="hold" nodeType="withEffect">
                                  <p:stCondLst>
                                    <p:cond delay="2500"/>
                                  </p:stCondLst>
                                  <p:childTnLst>
                                    <p:animEffect transition="out" filter="fade">
                                      <p:cBhvr>
                                        <p:cTn id="24" dur="500" tmFilter="0, 0; .2, .5; .8, .5; 1, 0"/>
                                        <p:tgtEl>
                                          <p:spTgt spid="8206"/>
                                        </p:tgtEl>
                                      </p:cBhvr>
                                    </p:animEffect>
                                    <p:animScale>
                                      <p:cBhvr>
                                        <p:cTn id="25" dur="250" autoRev="1" fill="hold"/>
                                        <p:tgtEl>
                                          <p:spTgt spid="8206"/>
                                        </p:tgtEl>
                                      </p:cBhvr>
                                      <p:by x="105000" y="105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8216"/>
                                        </p:tgtEl>
                                        <p:attrNameLst>
                                          <p:attrName>style.visibility</p:attrName>
                                        </p:attrNameLst>
                                      </p:cBhvr>
                                      <p:to>
                                        <p:strVal val="visible"/>
                                      </p:to>
                                    </p:set>
                                    <p:anim calcmode="lin" valueType="num">
                                      <p:cBhvr>
                                        <p:cTn id="30" dur="500" fill="hold"/>
                                        <p:tgtEl>
                                          <p:spTgt spid="8216"/>
                                        </p:tgtEl>
                                        <p:attrNameLst>
                                          <p:attrName>ppt_w</p:attrName>
                                        </p:attrNameLst>
                                      </p:cBhvr>
                                      <p:tavLst>
                                        <p:tav tm="0">
                                          <p:val>
                                            <p:fltVal val="0"/>
                                          </p:val>
                                        </p:tav>
                                        <p:tav tm="100000">
                                          <p:val>
                                            <p:strVal val="#ppt_w"/>
                                          </p:val>
                                        </p:tav>
                                      </p:tavLst>
                                    </p:anim>
                                    <p:anim calcmode="lin" valueType="num">
                                      <p:cBhvr>
                                        <p:cTn id="31" dur="500" fill="hold"/>
                                        <p:tgtEl>
                                          <p:spTgt spid="8216"/>
                                        </p:tgtEl>
                                        <p:attrNameLst>
                                          <p:attrName>ppt_h</p:attrName>
                                        </p:attrNameLst>
                                      </p:cBhvr>
                                      <p:tavLst>
                                        <p:tav tm="0">
                                          <p:val>
                                            <p:fltVal val="0"/>
                                          </p:val>
                                        </p:tav>
                                        <p:tav tm="100000">
                                          <p:val>
                                            <p:strVal val="#ppt_h"/>
                                          </p:val>
                                        </p:tav>
                                      </p:tavLst>
                                    </p:anim>
                                    <p:animEffect transition="in" filter="fade">
                                      <p:cBhvr>
                                        <p:cTn id="32" dur="500"/>
                                        <p:tgtEl>
                                          <p:spTgt spid="8216"/>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8214"/>
                                        </p:tgtEl>
                                        <p:attrNameLst>
                                          <p:attrName>style.visibility</p:attrName>
                                        </p:attrNameLst>
                                      </p:cBhvr>
                                      <p:to>
                                        <p:strVal val="visible"/>
                                      </p:to>
                                    </p:set>
                                    <p:anim calcmode="lin" valueType="num">
                                      <p:cBhvr>
                                        <p:cTn id="35" dur="500" fill="hold"/>
                                        <p:tgtEl>
                                          <p:spTgt spid="8214"/>
                                        </p:tgtEl>
                                        <p:attrNameLst>
                                          <p:attrName>ppt_w</p:attrName>
                                        </p:attrNameLst>
                                      </p:cBhvr>
                                      <p:tavLst>
                                        <p:tav tm="0">
                                          <p:val>
                                            <p:fltVal val="0"/>
                                          </p:val>
                                        </p:tav>
                                        <p:tav tm="100000">
                                          <p:val>
                                            <p:strVal val="#ppt_w"/>
                                          </p:val>
                                        </p:tav>
                                      </p:tavLst>
                                    </p:anim>
                                    <p:anim calcmode="lin" valueType="num">
                                      <p:cBhvr>
                                        <p:cTn id="36" dur="500" fill="hold"/>
                                        <p:tgtEl>
                                          <p:spTgt spid="8214"/>
                                        </p:tgtEl>
                                        <p:attrNameLst>
                                          <p:attrName>ppt_h</p:attrName>
                                        </p:attrNameLst>
                                      </p:cBhvr>
                                      <p:tavLst>
                                        <p:tav tm="0">
                                          <p:val>
                                            <p:fltVal val="0"/>
                                          </p:val>
                                        </p:tav>
                                        <p:tav tm="100000">
                                          <p:val>
                                            <p:strVal val="#ppt_h"/>
                                          </p:val>
                                        </p:tav>
                                      </p:tavLst>
                                    </p:anim>
                                    <p:animEffect transition="in" filter="fade">
                                      <p:cBhvr>
                                        <p:cTn id="37" dur="500"/>
                                        <p:tgtEl>
                                          <p:spTgt spid="82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8215"/>
                                        </p:tgtEl>
                                        <p:attrNameLst>
                                          <p:attrName>style.visibility</p:attrName>
                                        </p:attrNameLst>
                                      </p:cBhvr>
                                      <p:to>
                                        <p:strVal val="visible"/>
                                      </p:to>
                                    </p:set>
                                    <p:anim calcmode="lin" valueType="num">
                                      <p:cBhvr>
                                        <p:cTn id="42" dur="500" fill="hold"/>
                                        <p:tgtEl>
                                          <p:spTgt spid="8215"/>
                                        </p:tgtEl>
                                        <p:attrNameLst>
                                          <p:attrName>ppt_w</p:attrName>
                                        </p:attrNameLst>
                                      </p:cBhvr>
                                      <p:tavLst>
                                        <p:tav tm="0">
                                          <p:val>
                                            <p:fltVal val="0"/>
                                          </p:val>
                                        </p:tav>
                                        <p:tav tm="100000">
                                          <p:val>
                                            <p:strVal val="#ppt_w"/>
                                          </p:val>
                                        </p:tav>
                                      </p:tavLst>
                                    </p:anim>
                                    <p:anim calcmode="lin" valueType="num">
                                      <p:cBhvr>
                                        <p:cTn id="43" dur="500" fill="hold"/>
                                        <p:tgtEl>
                                          <p:spTgt spid="8215"/>
                                        </p:tgtEl>
                                        <p:attrNameLst>
                                          <p:attrName>ppt_h</p:attrName>
                                        </p:attrNameLst>
                                      </p:cBhvr>
                                      <p:tavLst>
                                        <p:tav tm="0">
                                          <p:val>
                                            <p:fltVal val="0"/>
                                          </p:val>
                                        </p:tav>
                                        <p:tav tm="100000">
                                          <p:val>
                                            <p:strVal val="#ppt_h"/>
                                          </p:val>
                                        </p:tav>
                                      </p:tavLst>
                                    </p:anim>
                                    <p:animEffect transition="in" filter="fade">
                                      <p:cBhvr>
                                        <p:cTn id="44" dur="500"/>
                                        <p:tgtEl>
                                          <p:spTgt spid="8215"/>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8211"/>
                                        </p:tgtEl>
                                        <p:attrNameLst>
                                          <p:attrName>style.visibility</p:attrName>
                                        </p:attrNameLst>
                                      </p:cBhvr>
                                      <p:to>
                                        <p:strVal val="visible"/>
                                      </p:to>
                                    </p:set>
                                    <p:anim calcmode="lin" valueType="num">
                                      <p:cBhvr>
                                        <p:cTn id="47" dur="500" fill="hold"/>
                                        <p:tgtEl>
                                          <p:spTgt spid="8211"/>
                                        </p:tgtEl>
                                        <p:attrNameLst>
                                          <p:attrName>ppt_w</p:attrName>
                                        </p:attrNameLst>
                                      </p:cBhvr>
                                      <p:tavLst>
                                        <p:tav tm="0">
                                          <p:val>
                                            <p:fltVal val="0"/>
                                          </p:val>
                                        </p:tav>
                                        <p:tav tm="100000">
                                          <p:val>
                                            <p:strVal val="#ppt_w"/>
                                          </p:val>
                                        </p:tav>
                                      </p:tavLst>
                                    </p:anim>
                                    <p:anim calcmode="lin" valueType="num">
                                      <p:cBhvr>
                                        <p:cTn id="48" dur="500" fill="hold"/>
                                        <p:tgtEl>
                                          <p:spTgt spid="8211"/>
                                        </p:tgtEl>
                                        <p:attrNameLst>
                                          <p:attrName>ppt_h</p:attrName>
                                        </p:attrNameLst>
                                      </p:cBhvr>
                                      <p:tavLst>
                                        <p:tav tm="0">
                                          <p:val>
                                            <p:fltVal val="0"/>
                                          </p:val>
                                        </p:tav>
                                        <p:tav tm="100000">
                                          <p:val>
                                            <p:strVal val="#ppt_h"/>
                                          </p:val>
                                        </p:tav>
                                      </p:tavLst>
                                    </p:anim>
                                    <p:animEffect transition="in" filter="fade">
                                      <p:cBhvr>
                                        <p:cTn id="49" dur="500"/>
                                        <p:tgtEl>
                                          <p:spTgt spid="8211"/>
                                        </p:tgtEl>
                                      </p:cBhvr>
                                    </p:animEffect>
                                  </p:childTnLst>
                                </p:cTn>
                              </p:par>
                              <p:par>
                                <p:cTn id="50" presetID="22" presetClass="entr" presetSubtype="8" fill="hold" grpId="0" nodeType="withEffect">
                                  <p:stCondLst>
                                    <p:cond delay="2500"/>
                                  </p:stCondLst>
                                  <p:childTnLst>
                                    <p:set>
                                      <p:cBhvr>
                                        <p:cTn id="51" dur="1" fill="hold">
                                          <p:stCondLst>
                                            <p:cond delay="0"/>
                                          </p:stCondLst>
                                        </p:cTn>
                                        <p:tgtEl>
                                          <p:spTgt spid="8218"/>
                                        </p:tgtEl>
                                        <p:attrNameLst>
                                          <p:attrName>style.visibility</p:attrName>
                                        </p:attrNameLst>
                                      </p:cBhvr>
                                      <p:to>
                                        <p:strVal val="visible"/>
                                      </p:to>
                                    </p:set>
                                    <p:animEffect transition="in" filter="wipe(left)">
                                      <p:cBhvr>
                                        <p:cTn id="52" dur="3000"/>
                                        <p:tgtEl>
                                          <p:spTgt spid="8218"/>
                                        </p:tgtEl>
                                      </p:cBhvr>
                                    </p:animEffect>
                                  </p:childTnLst>
                                </p:cTn>
                              </p:par>
                              <p:par>
                                <p:cTn id="53" presetID="26" presetClass="emph" presetSubtype="0" repeatCount="2000" fill="hold" grpId="0" nodeType="withEffect">
                                  <p:stCondLst>
                                    <p:cond delay="3500"/>
                                  </p:stCondLst>
                                  <p:childTnLst>
                                    <p:animEffect transition="out" filter="fade">
                                      <p:cBhvr>
                                        <p:cTn id="54" dur="500" tmFilter="0, 0; .2, .5; .8, .5; 1, 0"/>
                                        <p:tgtEl>
                                          <p:spTgt spid="8217"/>
                                        </p:tgtEl>
                                      </p:cBhvr>
                                    </p:animEffect>
                                    <p:animScale>
                                      <p:cBhvr>
                                        <p:cTn id="55" dur="250" autoRev="1" fill="hold"/>
                                        <p:tgtEl>
                                          <p:spTgt spid="8217"/>
                                        </p:tgtEl>
                                      </p:cBhvr>
                                      <p:by x="105000" y="105000"/>
                                    </p:animScale>
                                  </p:childTnLst>
                                </p:cTn>
                              </p:par>
                              <p:par>
                                <p:cTn id="56" presetID="26" presetClass="emph" presetSubtype="0" repeatCount="2000" fill="hold" nodeType="withEffect">
                                  <p:stCondLst>
                                    <p:cond delay="7000"/>
                                  </p:stCondLst>
                                  <p:childTnLst>
                                    <p:animEffect transition="out" filter="fade">
                                      <p:cBhvr>
                                        <p:cTn id="57" dur="500" tmFilter="0, 0; .2, .5; .8, .5; 1, 0"/>
                                        <p:tgtEl>
                                          <p:spTgt spid="8220"/>
                                        </p:tgtEl>
                                      </p:cBhvr>
                                    </p:animEffect>
                                    <p:animScale>
                                      <p:cBhvr>
                                        <p:cTn id="58" dur="250" autoRev="1" fill="hold"/>
                                        <p:tgtEl>
                                          <p:spTgt spid="8220"/>
                                        </p:tgtEl>
                                      </p:cBhvr>
                                      <p:by x="105000" y="105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221"/>
                                        </p:tgtEl>
                                        <p:attrNameLst>
                                          <p:attrName>style.visibility</p:attrName>
                                        </p:attrNameLst>
                                      </p:cBhvr>
                                      <p:to>
                                        <p:strVal val="visible"/>
                                      </p:to>
                                    </p:set>
                                    <p:anim calcmode="lin" valueType="num">
                                      <p:cBhvr>
                                        <p:cTn id="63" dur="500" fill="hold"/>
                                        <p:tgtEl>
                                          <p:spTgt spid="8221"/>
                                        </p:tgtEl>
                                        <p:attrNameLst>
                                          <p:attrName>ppt_w</p:attrName>
                                        </p:attrNameLst>
                                      </p:cBhvr>
                                      <p:tavLst>
                                        <p:tav tm="0">
                                          <p:val>
                                            <p:fltVal val="0"/>
                                          </p:val>
                                        </p:tav>
                                        <p:tav tm="100000">
                                          <p:val>
                                            <p:strVal val="#ppt_w"/>
                                          </p:val>
                                        </p:tav>
                                      </p:tavLst>
                                    </p:anim>
                                    <p:anim calcmode="lin" valueType="num">
                                      <p:cBhvr>
                                        <p:cTn id="64" dur="500" fill="hold"/>
                                        <p:tgtEl>
                                          <p:spTgt spid="8221"/>
                                        </p:tgtEl>
                                        <p:attrNameLst>
                                          <p:attrName>ppt_h</p:attrName>
                                        </p:attrNameLst>
                                      </p:cBhvr>
                                      <p:tavLst>
                                        <p:tav tm="0">
                                          <p:val>
                                            <p:fltVal val="0"/>
                                          </p:val>
                                        </p:tav>
                                        <p:tav tm="100000">
                                          <p:val>
                                            <p:strVal val="#ppt_h"/>
                                          </p:val>
                                        </p:tav>
                                      </p:tavLst>
                                    </p:anim>
                                    <p:animEffect transition="in" filter="fade">
                                      <p:cBhvr>
                                        <p:cTn id="65" dur="500"/>
                                        <p:tgtEl>
                                          <p:spTgt spid="8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nimBg="1"/>
      <p:bldP spid="8214" grpId="0" animBg="1"/>
      <p:bldP spid="8217" grpId="0"/>
      <p:bldP spid="8218" grpId="0" animBg="1"/>
      <p:bldP spid="82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DB66EBA6-7916-4879-AA58-E19DEC7DE2FC}" type="slidenum">
              <a:rPr lang="en-US" altLang="en-US" sz="1600">
                <a:solidFill>
                  <a:schemeClr val="tx2"/>
                </a:solidFill>
              </a:rPr>
              <a:pPr>
                <a:spcBef>
                  <a:spcPct val="0"/>
                </a:spcBef>
                <a:buClrTx/>
                <a:buSzTx/>
                <a:buFontTx/>
                <a:buNone/>
              </a:pPr>
              <a:t>7</a:t>
            </a:fld>
            <a:endParaRPr lang="en-US" altLang="en-US" sz="1600">
              <a:solidFill>
                <a:schemeClr val="tx2"/>
              </a:solidFill>
            </a:endParaRPr>
          </a:p>
        </p:txBody>
      </p:sp>
      <p:sp>
        <p:nvSpPr>
          <p:cNvPr id="27697" name="AutoShape 49"/>
          <p:cNvSpPr>
            <a:spLocks noChangeAspect="1" noChangeArrowheads="1" noTextEdit="1"/>
          </p:cNvSpPr>
          <p:nvPr/>
        </p:nvSpPr>
        <p:spPr bwMode="auto">
          <a:xfrm>
            <a:off x="228600" y="1325563"/>
            <a:ext cx="8696325" cy="4953000"/>
          </a:xfrm>
          <a:prstGeom prst="rect">
            <a:avLst/>
          </a:prstGeom>
          <a:solidFill>
            <a:schemeClr val="tx1"/>
          </a:solidFill>
          <a:ln w="28575">
            <a:solidFill>
              <a:schemeClr val="bg2">
                <a:lumMod val="75000"/>
              </a:schemeClr>
            </a:solidFill>
          </a:ln>
        </p:spPr>
        <p:txBody>
          <a:bodyPr/>
          <a:lstStyle/>
          <a:p>
            <a:pPr eaLnBrk="1" hangingPunct="1">
              <a:defRPr/>
            </a:pPr>
            <a:endParaRPr lang="en-US" dirty="0">
              <a:latin typeface="Arial" charset="0"/>
            </a:endParaRPr>
          </a:p>
        </p:txBody>
      </p:sp>
      <p:sp>
        <p:nvSpPr>
          <p:cNvPr id="85" name="Freeform 84"/>
          <p:cNvSpPr/>
          <p:nvPr/>
        </p:nvSpPr>
        <p:spPr bwMode="auto">
          <a:xfrm>
            <a:off x="228600" y="2489200"/>
            <a:ext cx="5789613" cy="3230563"/>
          </a:xfrm>
          <a:custGeom>
            <a:avLst/>
            <a:gdLst>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648047 h 2668772"/>
              <a:gd name="connsiteX5" fmla="*/ 2519916 w 4890977"/>
              <a:gd name="connsiteY5" fmla="*/ 2668772 h 2668772"/>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552986 h 2668772"/>
              <a:gd name="connsiteX5" fmla="*/ 2519916 w 4890977"/>
              <a:gd name="connsiteY5" fmla="*/ 2668772 h 2668772"/>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552986 h 2668772"/>
              <a:gd name="connsiteX5" fmla="*/ 2519916 w 4890977"/>
              <a:gd name="connsiteY5" fmla="*/ 2668772 h 2668772"/>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634467 h 2668772"/>
              <a:gd name="connsiteX5" fmla="*/ 2519916 w 4890977"/>
              <a:gd name="connsiteY5" fmla="*/ 2668772 h 2668772"/>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634467 h 2668772"/>
              <a:gd name="connsiteX5" fmla="*/ 2519916 w 4890977"/>
              <a:gd name="connsiteY5" fmla="*/ 2668772 h 2668772"/>
              <a:gd name="connsiteX0" fmla="*/ 2519916 w 4890977"/>
              <a:gd name="connsiteY0" fmla="*/ 2668772 h 2668772"/>
              <a:gd name="connsiteX1" fmla="*/ 4890977 w 4890977"/>
              <a:gd name="connsiteY1" fmla="*/ 1382233 h 2668772"/>
              <a:gd name="connsiteX2" fmla="*/ 1095154 w 4890977"/>
              <a:gd name="connsiteY2" fmla="*/ 0 h 2668772"/>
              <a:gd name="connsiteX3" fmla="*/ 0 w 4890977"/>
              <a:gd name="connsiteY3" fmla="*/ 499731 h 2668772"/>
              <a:gd name="connsiteX4" fmla="*/ 10633 w 4890977"/>
              <a:gd name="connsiteY4" fmla="*/ 1634467 h 2668772"/>
              <a:gd name="connsiteX5" fmla="*/ 2519916 w 4890977"/>
              <a:gd name="connsiteY5" fmla="*/ 2668772 h 2668772"/>
              <a:gd name="connsiteX0" fmla="*/ 2637611 w 5008672"/>
              <a:gd name="connsiteY0" fmla="*/ 2668772 h 2668772"/>
              <a:gd name="connsiteX1" fmla="*/ 5008672 w 5008672"/>
              <a:gd name="connsiteY1" fmla="*/ 1382233 h 2668772"/>
              <a:gd name="connsiteX2" fmla="*/ 1212849 w 5008672"/>
              <a:gd name="connsiteY2" fmla="*/ 0 h 2668772"/>
              <a:gd name="connsiteX3" fmla="*/ 0 w 5008672"/>
              <a:gd name="connsiteY3" fmla="*/ 445410 h 2668772"/>
              <a:gd name="connsiteX4" fmla="*/ 128328 w 5008672"/>
              <a:gd name="connsiteY4" fmla="*/ 1634467 h 2668772"/>
              <a:gd name="connsiteX5" fmla="*/ 2637611 w 5008672"/>
              <a:gd name="connsiteY5" fmla="*/ 2668772 h 2668772"/>
              <a:gd name="connsiteX0" fmla="*/ 2637611 w 5008672"/>
              <a:gd name="connsiteY0" fmla="*/ 2668772 h 2668772"/>
              <a:gd name="connsiteX1" fmla="*/ 5008672 w 5008672"/>
              <a:gd name="connsiteY1" fmla="*/ 1382233 h 2668772"/>
              <a:gd name="connsiteX2" fmla="*/ 1212849 w 5008672"/>
              <a:gd name="connsiteY2" fmla="*/ 0 h 2668772"/>
              <a:gd name="connsiteX3" fmla="*/ 0 w 5008672"/>
              <a:gd name="connsiteY3" fmla="*/ 445410 h 2668772"/>
              <a:gd name="connsiteX4" fmla="*/ 128328 w 5008672"/>
              <a:gd name="connsiteY4" fmla="*/ 1634467 h 2668772"/>
              <a:gd name="connsiteX5" fmla="*/ 2637611 w 5008672"/>
              <a:gd name="connsiteY5" fmla="*/ 2668772 h 2668772"/>
              <a:gd name="connsiteX0" fmla="*/ 2509283 w 4880344"/>
              <a:gd name="connsiteY0" fmla="*/ 2668772 h 2668772"/>
              <a:gd name="connsiteX1" fmla="*/ 4880344 w 4880344"/>
              <a:gd name="connsiteY1" fmla="*/ 1382233 h 2668772"/>
              <a:gd name="connsiteX2" fmla="*/ 1084521 w 4880344"/>
              <a:gd name="connsiteY2" fmla="*/ 0 h 2668772"/>
              <a:gd name="connsiteX3" fmla="*/ 7474 w 4880344"/>
              <a:gd name="connsiteY3" fmla="*/ 445410 h 2668772"/>
              <a:gd name="connsiteX4" fmla="*/ 0 w 4880344"/>
              <a:gd name="connsiteY4" fmla="*/ 1634467 h 2668772"/>
              <a:gd name="connsiteX5" fmla="*/ 2509283 w 4880344"/>
              <a:gd name="connsiteY5" fmla="*/ 2668772 h 266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0344" h="2668772">
                <a:moveTo>
                  <a:pt x="2509283" y="2668772"/>
                </a:moveTo>
                <a:lnTo>
                  <a:pt x="4880344" y="1382233"/>
                </a:lnTo>
                <a:lnTo>
                  <a:pt x="1084521" y="0"/>
                </a:lnTo>
                <a:lnTo>
                  <a:pt x="7474" y="445410"/>
                </a:lnTo>
                <a:cubicBezTo>
                  <a:pt x="4983" y="841762"/>
                  <a:pt x="2491" y="1238115"/>
                  <a:pt x="0" y="1634467"/>
                </a:cubicBezTo>
                <a:lnTo>
                  <a:pt x="2509283" y="2668772"/>
                </a:lnTo>
                <a:close/>
              </a:path>
            </a:pathLst>
          </a:custGeom>
          <a:solidFill>
            <a:srgbClr val="FFB9B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9461" name="AutoShape 38"/>
          <p:cNvCxnSpPr>
            <a:cxnSpLocks noChangeShapeType="1"/>
          </p:cNvCxnSpPr>
          <p:nvPr/>
        </p:nvCxnSpPr>
        <p:spPr bwMode="auto">
          <a:xfrm flipH="1" flipV="1">
            <a:off x="7370763" y="5726113"/>
            <a:ext cx="1092200" cy="442912"/>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9462" name="AutoShape 37"/>
          <p:cNvCxnSpPr>
            <a:cxnSpLocks noChangeShapeType="1"/>
          </p:cNvCxnSpPr>
          <p:nvPr/>
        </p:nvCxnSpPr>
        <p:spPr bwMode="auto">
          <a:xfrm flipH="1" flipV="1">
            <a:off x="360363" y="2994025"/>
            <a:ext cx="720725" cy="27781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463" name="AutoShape 36"/>
          <p:cNvCxnSpPr>
            <a:cxnSpLocks noChangeShapeType="1"/>
          </p:cNvCxnSpPr>
          <p:nvPr/>
        </p:nvCxnSpPr>
        <p:spPr bwMode="auto">
          <a:xfrm flipH="1" flipV="1">
            <a:off x="354013" y="2995613"/>
            <a:ext cx="2971800" cy="116205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9464" name="AutoShape 35"/>
          <p:cNvCxnSpPr>
            <a:cxnSpLocks noChangeShapeType="1"/>
          </p:cNvCxnSpPr>
          <p:nvPr/>
        </p:nvCxnSpPr>
        <p:spPr bwMode="auto">
          <a:xfrm flipH="1" flipV="1">
            <a:off x="460375" y="4246563"/>
            <a:ext cx="520700" cy="227012"/>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9465" name="AutoShape 34"/>
          <p:cNvCxnSpPr>
            <a:cxnSpLocks noChangeShapeType="1"/>
          </p:cNvCxnSpPr>
          <p:nvPr/>
        </p:nvCxnSpPr>
        <p:spPr bwMode="auto">
          <a:xfrm rot="10800000">
            <a:off x="1763713" y="4794250"/>
            <a:ext cx="3265487" cy="137795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16396" name="AutoShape 33"/>
          <p:cNvSpPr>
            <a:spLocks noChangeArrowheads="1"/>
          </p:cNvSpPr>
          <p:nvPr/>
        </p:nvSpPr>
        <p:spPr bwMode="auto">
          <a:xfrm rot="7980000">
            <a:off x="3102769" y="5453857"/>
            <a:ext cx="457200" cy="5064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42" y="5399"/>
                  <a:pt x="10085" y="5435"/>
                  <a:pt x="9734" y="5506"/>
                </a:cubicBezTo>
                <a:lnTo>
                  <a:pt x="8669" y="212"/>
                </a:lnTo>
                <a:cubicBezTo>
                  <a:pt x="9371" y="71"/>
                  <a:pt x="1008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20000"/>
          </a:solidFill>
          <a:ln w="12700">
            <a:solidFill>
              <a:srgbClr val="000000"/>
            </a:solidFill>
            <a:miter lim="800000"/>
            <a:headEnd/>
            <a:tailEnd/>
          </a:ln>
        </p:spPr>
        <p:txBody>
          <a:bodyPr/>
          <a:lstStyle/>
          <a:p>
            <a:endParaRPr lang="en-US"/>
          </a:p>
        </p:txBody>
      </p:sp>
      <p:sp>
        <p:nvSpPr>
          <p:cNvPr id="16397" name="AutoShape 32"/>
          <p:cNvSpPr>
            <a:spLocks noChangeArrowheads="1"/>
          </p:cNvSpPr>
          <p:nvPr/>
        </p:nvSpPr>
        <p:spPr bwMode="auto">
          <a:xfrm rot="-8656855">
            <a:off x="1096963" y="4449763"/>
            <a:ext cx="449262" cy="5175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42" y="5399"/>
                  <a:pt x="10085" y="5435"/>
                  <a:pt x="9734" y="5506"/>
                </a:cubicBezTo>
                <a:lnTo>
                  <a:pt x="8669" y="212"/>
                </a:lnTo>
                <a:cubicBezTo>
                  <a:pt x="9371" y="71"/>
                  <a:pt x="1008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20000"/>
          </a:solidFill>
          <a:ln w="12700">
            <a:solidFill>
              <a:srgbClr val="000000"/>
            </a:solidFill>
            <a:miter lim="800000"/>
            <a:headEnd/>
            <a:tailEnd/>
          </a:ln>
        </p:spPr>
        <p:txBody>
          <a:bodyPr/>
          <a:lstStyle/>
          <a:p>
            <a:endParaRPr lang="en-US"/>
          </a:p>
        </p:txBody>
      </p:sp>
      <p:sp>
        <p:nvSpPr>
          <p:cNvPr id="16398" name="AutoShape 31"/>
          <p:cNvSpPr>
            <a:spLocks noChangeArrowheads="1"/>
          </p:cNvSpPr>
          <p:nvPr/>
        </p:nvSpPr>
        <p:spPr bwMode="auto">
          <a:xfrm rot="1440000">
            <a:off x="1196975" y="5213350"/>
            <a:ext cx="1979613" cy="227013"/>
          </a:xfrm>
          <a:prstGeom prst="leftArrow">
            <a:avLst>
              <a:gd name="adj1" fmla="val 50000"/>
              <a:gd name="adj2" fmla="val 222205"/>
            </a:avLst>
          </a:prstGeom>
          <a:solidFill>
            <a:srgbClr val="F20000"/>
          </a:solidFill>
          <a:ln w="12700">
            <a:solidFill>
              <a:srgbClr val="000000"/>
            </a:solidFill>
            <a:miter lim="800000"/>
            <a:headEnd/>
            <a:tailEnd/>
          </a:ln>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6399" name="Text Box 30"/>
          <p:cNvSpPr txBox="1">
            <a:spLocks noChangeArrowheads="1"/>
          </p:cNvSpPr>
          <p:nvPr/>
        </p:nvSpPr>
        <p:spPr bwMode="auto">
          <a:xfrm>
            <a:off x="5029200" y="5189538"/>
            <a:ext cx="12858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CROSS</a:t>
            </a:r>
            <a:r>
              <a:rPr lang="en-US" altLang="en-US" sz="1600" b="1">
                <a:solidFill>
                  <a:schemeClr val="bg1"/>
                </a:solidFill>
                <a:latin typeface="Calibri" panose="020F0502020204030204" pitchFamily="34" charset="0"/>
                <a:cs typeface="Times New Roman" panose="02020603050405020304" pitchFamily="18" charset="0"/>
              </a:rPr>
              <a:t> </a:t>
            </a:r>
            <a:endParaRPr lang="en-US" altLang="en-US" sz="1800">
              <a:solidFill>
                <a:schemeClr val="bg1"/>
              </a:solidFill>
            </a:endParaRPr>
          </a:p>
        </p:txBody>
      </p:sp>
      <p:sp>
        <p:nvSpPr>
          <p:cNvPr id="16400" name="Text Box 29"/>
          <p:cNvSpPr txBox="1">
            <a:spLocks noChangeArrowheads="1"/>
          </p:cNvSpPr>
          <p:nvPr/>
        </p:nvSpPr>
        <p:spPr bwMode="auto">
          <a:xfrm>
            <a:off x="6172200" y="4548188"/>
            <a:ext cx="10747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LOOK</a:t>
            </a:r>
            <a:endParaRPr lang="en-US" altLang="en-US">
              <a:solidFill>
                <a:schemeClr val="bg1"/>
              </a:solidFill>
            </a:endParaRPr>
          </a:p>
        </p:txBody>
      </p:sp>
      <p:sp>
        <p:nvSpPr>
          <p:cNvPr id="16401" name="Text Box 28"/>
          <p:cNvSpPr txBox="1">
            <a:spLocks noChangeArrowheads="1"/>
          </p:cNvSpPr>
          <p:nvPr/>
        </p:nvSpPr>
        <p:spPr bwMode="auto">
          <a:xfrm>
            <a:off x="7162800" y="4000500"/>
            <a:ext cx="10620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STOP</a:t>
            </a:r>
            <a:endParaRPr lang="en-US" altLang="en-US">
              <a:solidFill>
                <a:schemeClr val="bg1"/>
              </a:solidFill>
            </a:endParaRPr>
          </a:p>
        </p:txBody>
      </p:sp>
      <p:sp>
        <p:nvSpPr>
          <p:cNvPr id="16402" name="Text Box 27"/>
          <p:cNvSpPr txBox="1">
            <a:spLocks noChangeArrowheads="1"/>
          </p:cNvSpPr>
          <p:nvPr/>
        </p:nvSpPr>
        <p:spPr bwMode="auto">
          <a:xfrm>
            <a:off x="6400800" y="1600200"/>
            <a:ext cx="10668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STAY</a:t>
            </a:r>
            <a:endParaRPr lang="en-US" altLang="en-US">
              <a:solidFill>
                <a:schemeClr val="bg1"/>
              </a:solidFill>
            </a:endParaRPr>
          </a:p>
        </p:txBody>
      </p:sp>
      <p:sp>
        <p:nvSpPr>
          <p:cNvPr id="16403" name="Text Box 26"/>
          <p:cNvSpPr txBox="1">
            <a:spLocks noChangeArrowheads="1"/>
          </p:cNvSpPr>
          <p:nvPr/>
        </p:nvSpPr>
        <p:spPr bwMode="auto">
          <a:xfrm>
            <a:off x="8034338" y="3276600"/>
            <a:ext cx="124618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WAIT</a:t>
            </a:r>
            <a:endParaRPr lang="en-US" altLang="en-US">
              <a:solidFill>
                <a:schemeClr val="bg1"/>
              </a:solidFill>
            </a:endParaRPr>
          </a:p>
        </p:txBody>
      </p:sp>
      <p:sp>
        <p:nvSpPr>
          <p:cNvPr id="19474" name="Text Box 25"/>
          <p:cNvSpPr txBox="1">
            <a:spLocks noChangeArrowheads="1"/>
          </p:cNvSpPr>
          <p:nvPr/>
        </p:nvSpPr>
        <p:spPr bwMode="auto">
          <a:xfrm>
            <a:off x="2143125" y="1447800"/>
            <a:ext cx="30384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A blowing bus horn means danger. </a:t>
            </a:r>
          </a:p>
          <a:p>
            <a:pPr algn="ct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Look &amp; find safety.</a:t>
            </a:r>
            <a:endParaRPr lang="en-US" altLang="en-US">
              <a:solidFill>
                <a:schemeClr val="bg1"/>
              </a:solidFill>
            </a:endParaRPr>
          </a:p>
        </p:txBody>
      </p:sp>
      <p:sp>
        <p:nvSpPr>
          <p:cNvPr id="16405" name="Text Box 24"/>
          <p:cNvSpPr txBox="1">
            <a:spLocks noChangeArrowheads="1"/>
          </p:cNvSpPr>
          <p:nvPr/>
        </p:nvSpPr>
        <p:spPr bwMode="auto">
          <a:xfrm>
            <a:off x="5522913" y="3286125"/>
            <a:ext cx="1247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r" eaLnBrk="1" hangingPunct="1">
              <a:spcBef>
                <a:spcPct val="0"/>
              </a:spcBef>
              <a:buClrTx/>
              <a:buSzTx/>
              <a:buFontTx/>
              <a:buNone/>
            </a:pPr>
            <a:r>
              <a:rPr lang="en-US" altLang="en-US" sz="2500" b="1">
                <a:solidFill>
                  <a:schemeClr val="bg1"/>
                </a:solidFill>
                <a:latin typeface="Calibri" panose="020F0502020204030204" pitchFamily="34" charset="0"/>
                <a:cs typeface="Times New Roman" panose="02020603050405020304" pitchFamily="18" charset="0"/>
              </a:rPr>
              <a:t>12 Feet</a:t>
            </a:r>
            <a:endParaRPr lang="en-US" altLang="en-US" sz="2500">
              <a:solidFill>
                <a:schemeClr val="bg1"/>
              </a:solidFill>
            </a:endParaRPr>
          </a:p>
        </p:txBody>
      </p:sp>
      <p:cxnSp>
        <p:nvCxnSpPr>
          <p:cNvPr id="16406" name="AutoShape 23"/>
          <p:cNvCxnSpPr>
            <a:cxnSpLocks noChangeShapeType="1"/>
          </p:cNvCxnSpPr>
          <p:nvPr/>
        </p:nvCxnSpPr>
        <p:spPr bwMode="auto">
          <a:xfrm rot="240000" flipH="1">
            <a:off x="6084888" y="3300413"/>
            <a:ext cx="1277937" cy="854075"/>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16407" name="Picture 2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7707313" y="3352800"/>
            <a:ext cx="327025" cy="3333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408" name="Picture 21"/>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6834188" y="4092575"/>
            <a:ext cx="328612" cy="334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409" name="Picture 20"/>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862638" y="4643438"/>
            <a:ext cx="328612" cy="3333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410" name="Picture 19"/>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4686300" y="5289550"/>
            <a:ext cx="328613" cy="3349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411" name="Picture 18"/>
          <p:cNvPicPr>
            <a:picLocks noChangeAspect="1" noChangeArrowheads="1"/>
          </p:cNvPicPr>
          <p:nvPr/>
        </p:nvPicPr>
        <p:blipFill>
          <a:blip r:embed="rId7" cstate="print">
            <a:lum contrast="40000"/>
            <a:extLst>
              <a:ext uri="{28A0092B-C50C-407E-A947-70E740481C1C}">
                <a14:useLocalDpi xmlns:a14="http://schemas.microsoft.com/office/drawing/2010/main" val="0"/>
              </a:ext>
            </a:extLst>
          </a:blip>
          <a:srcRect/>
          <a:stretch>
            <a:fillRect/>
          </a:stretch>
        </p:blipFill>
        <p:spPr bwMode="auto">
          <a:xfrm>
            <a:off x="6629400" y="1752600"/>
            <a:ext cx="219551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82" name="AutoShape 17"/>
          <p:cNvCxnSpPr>
            <a:cxnSpLocks noChangeShapeType="1"/>
          </p:cNvCxnSpPr>
          <p:nvPr/>
        </p:nvCxnSpPr>
        <p:spPr bwMode="auto">
          <a:xfrm flipH="1" flipV="1">
            <a:off x="5670550" y="5080000"/>
            <a:ext cx="819150" cy="33020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pic>
        <p:nvPicPr>
          <p:cNvPr id="16413" name="Picture 16"/>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6073775" y="1676400"/>
            <a:ext cx="327025" cy="3333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414" name="AutoShape 14"/>
          <p:cNvSpPr>
            <a:spLocks noChangeArrowheads="1"/>
          </p:cNvSpPr>
          <p:nvPr/>
        </p:nvSpPr>
        <p:spPr bwMode="auto">
          <a:xfrm rot="19860000" flipH="1">
            <a:off x="6296025" y="3729038"/>
            <a:ext cx="133985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20000"/>
          </a:solidFill>
          <a:ln w="12700">
            <a:solidFill>
              <a:srgbClr val="000000"/>
            </a:solidFill>
            <a:miter lim="800000"/>
            <a:headEnd/>
            <a:tailEnd/>
          </a:ln>
        </p:spPr>
        <p:txBody>
          <a:bodyPr/>
          <a:lstStyle/>
          <a:p>
            <a:endParaRPr lang="en-US"/>
          </a:p>
        </p:txBody>
      </p:sp>
      <p:sp>
        <p:nvSpPr>
          <p:cNvPr id="16415" name="Text Box 13"/>
          <p:cNvSpPr txBox="1">
            <a:spLocks noChangeArrowheads="1"/>
          </p:cNvSpPr>
          <p:nvPr/>
        </p:nvSpPr>
        <p:spPr bwMode="auto">
          <a:xfrm>
            <a:off x="3581400" y="4191000"/>
            <a:ext cx="1357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b="1">
                <a:solidFill>
                  <a:schemeClr val="bg1"/>
                </a:solidFill>
                <a:latin typeface="Calibri" panose="020F0502020204030204" pitchFamily="34" charset="0"/>
                <a:cs typeface="Times New Roman" panose="02020603050405020304" pitchFamily="18" charset="0"/>
              </a:rPr>
              <a:t>12 Feet</a:t>
            </a:r>
            <a:endParaRPr lang="en-US" altLang="en-US">
              <a:solidFill>
                <a:schemeClr val="bg1"/>
              </a:solidFill>
            </a:endParaRPr>
          </a:p>
        </p:txBody>
      </p:sp>
      <p:cxnSp>
        <p:nvCxnSpPr>
          <p:cNvPr id="19486" name="AutoShape 12"/>
          <p:cNvCxnSpPr>
            <a:cxnSpLocks noChangeShapeType="1"/>
          </p:cNvCxnSpPr>
          <p:nvPr/>
        </p:nvCxnSpPr>
        <p:spPr bwMode="auto">
          <a:xfrm rot="20820000" flipV="1">
            <a:off x="4443413" y="4937125"/>
            <a:ext cx="195262" cy="58738"/>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16417" name="Text Box 10"/>
          <p:cNvSpPr txBox="1">
            <a:spLocks noChangeArrowheads="1"/>
          </p:cNvSpPr>
          <p:nvPr/>
        </p:nvSpPr>
        <p:spPr bwMode="auto">
          <a:xfrm>
            <a:off x="3586163" y="3543300"/>
            <a:ext cx="13668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b="1" i="1">
                <a:solidFill>
                  <a:srgbClr val="FF0000"/>
                </a:solidFill>
                <a:latin typeface="Calibri" panose="020F0502020204030204" pitchFamily="34" charset="0"/>
                <a:cs typeface="Times New Roman" panose="02020603050405020304" pitchFamily="18" charset="0"/>
              </a:rPr>
              <a:t>Danger Zone</a:t>
            </a:r>
            <a:endParaRPr lang="en-US" altLang="en-US" i="1">
              <a:solidFill>
                <a:srgbClr val="FF0000"/>
              </a:solidFill>
            </a:endParaRPr>
          </a:p>
        </p:txBody>
      </p:sp>
      <p:cxnSp>
        <p:nvCxnSpPr>
          <p:cNvPr id="19488" name="AutoShape 9"/>
          <p:cNvCxnSpPr>
            <a:cxnSpLocks noChangeShapeType="1"/>
          </p:cNvCxnSpPr>
          <p:nvPr/>
        </p:nvCxnSpPr>
        <p:spPr bwMode="auto">
          <a:xfrm rot="20820000" flipV="1">
            <a:off x="2905125" y="4279900"/>
            <a:ext cx="195263" cy="58738"/>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16419" name="AutoShape 7"/>
          <p:cNvCxnSpPr>
            <a:cxnSpLocks noChangeShapeType="1"/>
          </p:cNvCxnSpPr>
          <p:nvPr/>
        </p:nvCxnSpPr>
        <p:spPr bwMode="auto">
          <a:xfrm>
            <a:off x="2995613" y="4321175"/>
            <a:ext cx="1573212" cy="63500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90" name="AutoShape 6"/>
          <p:cNvCxnSpPr>
            <a:cxnSpLocks noChangeShapeType="1"/>
          </p:cNvCxnSpPr>
          <p:nvPr/>
        </p:nvCxnSpPr>
        <p:spPr bwMode="auto">
          <a:xfrm flipH="1" flipV="1">
            <a:off x="373063" y="2058988"/>
            <a:ext cx="8466137" cy="320675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16421" name="AutoShape 5"/>
          <p:cNvSpPr>
            <a:spLocks noChangeArrowheads="1"/>
          </p:cNvSpPr>
          <p:nvPr/>
        </p:nvSpPr>
        <p:spPr bwMode="auto">
          <a:xfrm rot="19860000" flipH="1">
            <a:off x="3278188" y="4867275"/>
            <a:ext cx="3276600" cy="22701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20000"/>
          </a:solidFill>
          <a:ln w="12700">
            <a:solidFill>
              <a:srgbClr val="000000"/>
            </a:solidFill>
            <a:miter lim="800000"/>
            <a:headEnd/>
            <a:tailEnd/>
          </a:ln>
        </p:spPr>
        <p:txBody>
          <a:bodyPr/>
          <a:lstStyle/>
          <a:p>
            <a:endParaRPr lang="en-US"/>
          </a:p>
        </p:txBody>
      </p:sp>
      <p:pic>
        <p:nvPicPr>
          <p:cNvPr id="11300" name="Picture 3"/>
          <p:cNvPicPr>
            <a:picLocks noChangeAspect="1" noChangeArrowheads="1"/>
          </p:cNvPicPr>
          <p:nvPr/>
        </p:nvPicPr>
        <p:blipFill>
          <a:blip r:embed="rId9" cstate="print">
            <a:lum contrast="20000"/>
            <a:extLst>
              <a:ext uri="{28A0092B-C50C-407E-A947-70E740481C1C}">
                <a14:useLocalDpi xmlns:a14="http://schemas.microsoft.com/office/drawing/2010/main" val="0"/>
              </a:ext>
            </a:extLst>
          </a:blip>
          <a:srcRect/>
          <a:stretch>
            <a:fillRect/>
          </a:stretch>
        </p:blipFill>
        <p:spPr bwMode="auto">
          <a:xfrm>
            <a:off x="334963" y="2867025"/>
            <a:ext cx="25050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4" name="Picture 2"/>
          <p:cNvPicPr>
            <a:picLocks noChangeAspect="1" noChangeArrowheads="1"/>
          </p:cNvPicPr>
          <p:nvPr/>
        </p:nvPicPr>
        <p:blipFill>
          <a:blip r:embed="rId10" cstate="print">
            <a:lum bright="40000" contrast="-40000"/>
            <a:extLst>
              <a:ext uri="{28A0092B-C50C-407E-A947-70E740481C1C}">
                <a14:useLocalDpi xmlns:a14="http://schemas.microsoft.com/office/drawing/2010/main" val="0"/>
              </a:ext>
            </a:extLst>
          </a:blip>
          <a:srcRect t="2545" r="53084" b="65459"/>
          <a:stretch>
            <a:fillRect/>
          </a:stretch>
        </p:blipFill>
        <p:spPr bwMode="auto">
          <a:xfrm flipH="1">
            <a:off x="2178050" y="3263900"/>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02" name="Rectangle 54"/>
          <p:cNvSpPr>
            <a:spLocks noChangeArrowheads="1"/>
          </p:cNvSpPr>
          <p:nvPr/>
        </p:nvSpPr>
        <p:spPr bwMode="auto">
          <a:xfrm>
            <a:off x="0" y="122238"/>
            <a:ext cx="9144000" cy="1096962"/>
          </a:xfrm>
          <a:prstGeom prst="rect">
            <a:avLst/>
          </a:prstGeom>
          <a:noFill/>
          <a:ln w="9525">
            <a:noFill/>
            <a:miter lim="800000"/>
            <a:headEnd/>
            <a:tailEnd/>
          </a:ln>
          <a:effectLst/>
        </p:spPr>
        <p:txBody>
          <a:bodyPr anchor="ctr">
            <a:spAutoFit/>
          </a:bodyPr>
          <a:lstStyle/>
          <a:p>
            <a:pPr algn="ctr" eaLnBrk="1" hangingPunct="1">
              <a:defRPr/>
            </a:pPr>
            <a:r>
              <a:rPr lang="en-US" sz="4800" dirty="0">
                <a:solidFill>
                  <a:srgbClr val="CC3300"/>
                </a:solidFill>
                <a:effectLst>
                  <a:outerShdw blurRad="38100" dist="38100" dir="2700000" algn="tl">
                    <a:srgbClr val="000000">
                      <a:alpha val="43137"/>
                    </a:srgbClr>
                  </a:outerShdw>
                </a:effectLst>
                <a:latin typeface="Comic Sans MS" pitchFamily="66" charset="0"/>
              </a:rPr>
              <a:t>Loading from Across Road</a:t>
            </a:r>
            <a:endParaRPr lang="en-US" sz="4800" dirty="0">
              <a:latin typeface="Comic Sans MS" pitchFamily="66" charset="0"/>
            </a:endParaRPr>
          </a:p>
        </p:txBody>
      </p:sp>
      <p:sp>
        <p:nvSpPr>
          <p:cNvPr id="41" name="TextBox 40"/>
          <p:cNvSpPr txBox="1">
            <a:spLocks noChangeArrowheads="1"/>
          </p:cNvSpPr>
          <p:nvPr/>
        </p:nvSpPr>
        <p:spPr bwMode="auto">
          <a:xfrm>
            <a:off x="2286000" y="4365625"/>
            <a:ext cx="1371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b="1" i="1">
                <a:solidFill>
                  <a:srgbClr val="FF0000"/>
                </a:solidFill>
                <a:latin typeface="Calibri" panose="020F0502020204030204" pitchFamily="34" charset="0"/>
              </a:rPr>
              <a:t>Danger Zone</a:t>
            </a:r>
          </a:p>
        </p:txBody>
      </p:sp>
      <p:cxnSp>
        <p:nvCxnSpPr>
          <p:cNvPr id="19496" name="AutoShape 4"/>
          <p:cNvCxnSpPr>
            <a:cxnSpLocks noChangeShapeType="1"/>
          </p:cNvCxnSpPr>
          <p:nvPr/>
        </p:nvCxnSpPr>
        <p:spPr bwMode="auto">
          <a:xfrm rot="10800000">
            <a:off x="4391025" y="4572000"/>
            <a:ext cx="561975" cy="22860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402"/>
                                        </p:tgtEl>
                                        <p:attrNameLst>
                                          <p:attrName>style.visibility</p:attrName>
                                        </p:attrNameLst>
                                      </p:cBhvr>
                                      <p:to>
                                        <p:strVal val="visible"/>
                                      </p:to>
                                    </p:set>
                                    <p:anim calcmode="lin" valueType="num">
                                      <p:cBhvr>
                                        <p:cTn id="7" dur="500" fill="hold"/>
                                        <p:tgtEl>
                                          <p:spTgt spid="16402"/>
                                        </p:tgtEl>
                                        <p:attrNameLst>
                                          <p:attrName>ppt_w</p:attrName>
                                        </p:attrNameLst>
                                      </p:cBhvr>
                                      <p:tavLst>
                                        <p:tav tm="0">
                                          <p:val>
                                            <p:fltVal val="0"/>
                                          </p:val>
                                        </p:tav>
                                        <p:tav tm="100000">
                                          <p:val>
                                            <p:strVal val="#ppt_w"/>
                                          </p:val>
                                        </p:tav>
                                      </p:tavLst>
                                    </p:anim>
                                    <p:anim calcmode="lin" valueType="num">
                                      <p:cBhvr>
                                        <p:cTn id="8" dur="500" fill="hold"/>
                                        <p:tgtEl>
                                          <p:spTgt spid="16402"/>
                                        </p:tgtEl>
                                        <p:attrNameLst>
                                          <p:attrName>ppt_h</p:attrName>
                                        </p:attrNameLst>
                                      </p:cBhvr>
                                      <p:tavLst>
                                        <p:tav tm="0">
                                          <p:val>
                                            <p:fltVal val="0"/>
                                          </p:val>
                                        </p:tav>
                                        <p:tav tm="100000">
                                          <p:val>
                                            <p:strVal val="#ppt_h"/>
                                          </p:val>
                                        </p:tav>
                                      </p:tavLst>
                                    </p:anim>
                                    <p:animEffect transition="in" filter="fade">
                                      <p:cBhvr>
                                        <p:cTn id="9" dur="500"/>
                                        <p:tgtEl>
                                          <p:spTgt spid="16402"/>
                                        </p:tgtEl>
                                      </p:cBhvr>
                                    </p:animEffect>
                                  </p:childTnLst>
                                </p:cTn>
                              </p:par>
                              <p:par>
                                <p:cTn id="10" presetID="53" presetClass="entr" presetSubtype="0" fill="hold" nodeType="withEffect">
                                  <p:stCondLst>
                                    <p:cond delay="0"/>
                                  </p:stCondLst>
                                  <p:childTnLst>
                                    <p:set>
                                      <p:cBhvr>
                                        <p:cTn id="11" dur="1" fill="hold">
                                          <p:stCondLst>
                                            <p:cond delay="0"/>
                                          </p:stCondLst>
                                        </p:cTn>
                                        <p:tgtEl>
                                          <p:spTgt spid="16413"/>
                                        </p:tgtEl>
                                        <p:attrNameLst>
                                          <p:attrName>style.visibility</p:attrName>
                                        </p:attrNameLst>
                                      </p:cBhvr>
                                      <p:to>
                                        <p:strVal val="visible"/>
                                      </p:to>
                                    </p:set>
                                    <p:anim calcmode="lin" valueType="num">
                                      <p:cBhvr>
                                        <p:cTn id="12" dur="500" fill="hold"/>
                                        <p:tgtEl>
                                          <p:spTgt spid="16413"/>
                                        </p:tgtEl>
                                        <p:attrNameLst>
                                          <p:attrName>ppt_w</p:attrName>
                                        </p:attrNameLst>
                                      </p:cBhvr>
                                      <p:tavLst>
                                        <p:tav tm="0">
                                          <p:val>
                                            <p:fltVal val="0"/>
                                          </p:val>
                                        </p:tav>
                                        <p:tav tm="100000">
                                          <p:val>
                                            <p:strVal val="#ppt_w"/>
                                          </p:val>
                                        </p:tav>
                                      </p:tavLst>
                                    </p:anim>
                                    <p:anim calcmode="lin" valueType="num">
                                      <p:cBhvr>
                                        <p:cTn id="13" dur="500" fill="hold"/>
                                        <p:tgtEl>
                                          <p:spTgt spid="16413"/>
                                        </p:tgtEl>
                                        <p:attrNameLst>
                                          <p:attrName>ppt_h</p:attrName>
                                        </p:attrNameLst>
                                      </p:cBhvr>
                                      <p:tavLst>
                                        <p:tav tm="0">
                                          <p:val>
                                            <p:fltVal val="0"/>
                                          </p:val>
                                        </p:tav>
                                        <p:tav tm="100000">
                                          <p:val>
                                            <p:strVal val="#ppt_h"/>
                                          </p:val>
                                        </p:tav>
                                      </p:tavLst>
                                    </p:anim>
                                    <p:animEffect transition="in" filter="fade">
                                      <p:cBhvr>
                                        <p:cTn id="14" dur="500"/>
                                        <p:tgtEl>
                                          <p:spTgt spid="16413"/>
                                        </p:tgtEl>
                                      </p:cBhvr>
                                    </p:animEffect>
                                  </p:childTnLst>
                                </p:cTn>
                              </p:par>
                              <p:par>
                                <p:cTn id="15" presetID="53" presetClass="entr" presetSubtype="0" fill="hold" nodeType="withEffect">
                                  <p:stCondLst>
                                    <p:cond delay="0"/>
                                  </p:stCondLst>
                                  <p:childTnLst>
                                    <p:set>
                                      <p:cBhvr>
                                        <p:cTn id="16" dur="1" fill="hold">
                                          <p:stCondLst>
                                            <p:cond delay="0"/>
                                          </p:stCondLst>
                                        </p:cTn>
                                        <p:tgtEl>
                                          <p:spTgt spid="16411"/>
                                        </p:tgtEl>
                                        <p:attrNameLst>
                                          <p:attrName>style.visibility</p:attrName>
                                        </p:attrNameLst>
                                      </p:cBhvr>
                                      <p:to>
                                        <p:strVal val="visible"/>
                                      </p:to>
                                    </p:set>
                                    <p:anim calcmode="lin" valueType="num">
                                      <p:cBhvr>
                                        <p:cTn id="17" dur="500" fill="hold"/>
                                        <p:tgtEl>
                                          <p:spTgt spid="16411"/>
                                        </p:tgtEl>
                                        <p:attrNameLst>
                                          <p:attrName>ppt_w</p:attrName>
                                        </p:attrNameLst>
                                      </p:cBhvr>
                                      <p:tavLst>
                                        <p:tav tm="0">
                                          <p:val>
                                            <p:fltVal val="0"/>
                                          </p:val>
                                        </p:tav>
                                        <p:tav tm="100000">
                                          <p:val>
                                            <p:strVal val="#ppt_w"/>
                                          </p:val>
                                        </p:tav>
                                      </p:tavLst>
                                    </p:anim>
                                    <p:anim calcmode="lin" valueType="num">
                                      <p:cBhvr>
                                        <p:cTn id="18" dur="500" fill="hold"/>
                                        <p:tgtEl>
                                          <p:spTgt spid="16411"/>
                                        </p:tgtEl>
                                        <p:attrNameLst>
                                          <p:attrName>ppt_h</p:attrName>
                                        </p:attrNameLst>
                                      </p:cBhvr>
                                      <p:tavLst>
                                        <p:tav tm="0">
                                          <p:val>
                                            <p:fltVal val="0"/>
                                          </p:val>
                                        </p:tav>
                                        <p:tav tm="100000">
                                          <p:val>
                                            <p:strVal val="#ppt_h"/>
                                          </p:val>
                                        </p:tav>
                                      </p:tavLst>
                                    </p:anim>
                                    <p:animEffect transition="in" filter="fade">
                                      <p:cBhvr>
                                        <p:cTn id="19" dur="500"/>
                                        <p:tgtEl>
                                          <p:spTgt spid="16411"/>
                                        </p:tgtEl>
                                      </p:cBhvr>
                                    </p:animEffect>
                                  </p:childTnLst>
                                </p:cTn>
                              </p:par>
                              <p:par>
                                <p:cTn id="20" presetID="26" presetClass="emph" presetSubtype="0" repeatCount="2000" fill="hold" grpId="0" nodeType="withEffect">
                                  <p:stCondLst>
                                    <p:cond delay="1500"/>
                                  </p:stCondLst>
                                  <p:childTnLst>
                                    <p:animEffect transition="out" filter="fade">
                                      <p:cBhvr>
                                        <p:cTn id="21" dur="500" tmFilter="0, 0; .2, .5; .8, .5; 1, 0"/>
                                        <p:tgtEl>
                                          <p:spTgt spid="16405"/>
                                        </p:tgtEl>
                                      </p:cBhvr>
                                    </p:animEffect>
                                    <p:animScale>
                                      <p:cBhvr>
                                        <p:cTn id="22" dur="250" autoRev="1" fill="hold"/>
                                        <p:tgtEl>
                                          <p:spTgt spid="16405"/>
                                        </p:tgtEl>
                                      </p:cBhvr>
                                      <p:by x="105000" y="105000"/>
                                    </p:animScale>
                                  </p:childTnLst>
                                </p:cTn>
                              </p:par>
                              <p:par>
                                <p:cTn id="23" presetID="26" presetClass="emph" presetSubtype="0" repeatCount="2000" fill="hold" nodeType="withEffect">
                                  <p:stCondLst>
                                    <p:cond delay="1500"/>
                                  </p:stCondLst>
                                  <p:childTnLst>
                                    <p:animEffect transition="out" filter="fade">
                                      <p:cBhvr>
                                        <p:cTn id="24" dur="500" tmFilter="0, 0; .2, .5; .8, .5; 1, 0"/>
                                        <p:tgtEl>
                                          <p:spTgt spid="16406"/>
                                        </p:tgtEl>
                                      </p:cBhvr>
                                    </p:animEffect>
                                    <p:animScale>
                                      <p:cBhvr>
                                        <p:cTn id="25" dur="250" autoRev="1" fill="hold"/>
                                        <p:tgtEl>
                                          <p:spTgt spid="16406"/>
                                        </p:tgtEl>
                                      </p:cBhvr>
                                      <p:by x="105000" y="105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16407"/>
                                        </p:tgtEl>
                                        <p:attrNameLst>
                                          <p:attrName>style.visibility</p:attrName>
                                        </p:attrNameLst>
                                      </p:cBhvr>
                                      <p:to>
                                        <p:strVal val="visible"/>
                                      </p:to>
                                    </p:set>
                                    <p:anim calcmode="lin" valueType="num">
                                      <p:cBhvr>
                                        <p:cTn id="30" dur="500" fill="hold"/>
                                        <p:tgtEl>
                                          <p:spTgt spid="16407"/>
                                        </p:tgtEl>
                                        <p:attrNameLst>
                                          <p:attrName>ppt_w</p:attrName>
                                        </p:attrNameLst>
                                      </p:cBhvr>
                                      <p:tavLst>
                                        <p:tav tm="0">
                                          <p:val>
                                            <p:fltVal val="0"/>
                                          </p:val>
                                        </p:tav>
                                        <p:tav tm="100000">
                                          <p:val>
                                            <p:strVal val="#ppt_w"/>
                                          </p:val>
                                        </p:tav>
                                      </p:tavLst>
                                    </p:anim>
                                    <p:anim calcmode="lin" valueType="num">
                                      <p:cBhvr>
                                        <p:cTn id="31" dur="500" fill="hold"/>
                                        <p:tgtEl>
                                          <p:spTgt spid="16407"/>
                                        </p:tgtEl>
                                        <p:attrNameLst>
                                          <p:attrName>ppt_h</p:attrName>
                                        </p:attrNameLst>
                                      </p:cBhvr>
                                      <p:tavLst>
                                        <p:tav tm="0">
                                          <p:val>
                                            <p:fltVal val="0"/>
                                          </p:val>
                                        </p:tav>
                                        <p:tav tm="100000">
                                          <p:val>
                                            <p:strVal val="#ppt_h"/>
                                          </p:val>
                                        </p:tav>
                                      </p:tavLst>
                                    </p:anim>
                                    <p:animEffect transition="in" filter="fade">
                                      <p:cBhvr>
                                        <p:cTn id="32" dur="500"/>
                                        <p:tgtEl>
                                          <p:spTgt spid="16407"/>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6403"/>
                                        </p:tgtEl>
                                        <p:attrNameLst>
                                          <p:attrName>style.visibility</p:attrName>
                                        </p:attrNameLst>
                                      </p:cBhvr>
                                      <p:to>
                                        <p:strVal val="visible"/>
                                      </p:to>
                                    </p:set>
                                    <p:anim calcmode="lin" valueType="num">
                                      <p:cBhvr>
                                        <p:cTn id="35" dur="500" fill="hold"/>
                                        <p:tgtEl>
                                          <p:spTgt spid="16403"/>
                                        </p:tgtEl>
                                        <p:attrNameLst>
                                          <p:attrName>ppt_w</p:attrName>
                                        </p:attrNameLst>
                                      </p:cBhvr>
                                      <p:tavLst>
                                        <p:tav tm="0">
                                          <p:val>
                                            <p:fltVal val="0"/>
                                          </p:val>
                                        </p:tav>
                                        <p:tav tm="100000">
                                          <p:val>
                                            <p:strVal val="#ppt_w"/>
                                          </p:val>
                                        </p:tav>
                                      </p:tavLst>
                                    </p:anim>
                                    <p:anim calcmode="lin" valueType="num">
                                      <p:cBhvr>
                                        <p:cTn id="36" dur="500" fill="hold"/>
                                        <p:tgtEl>
                                          <p:spTgt spid="16403"/>
                                        </p:tgtEl>
                                        <p:attrNameLst>
                                          <p:attrName>ppt_h</p:attrName>
                                        </p:attrNameLst>
                                      </p:cBhvr>
                                      <p:tavLst>
                                        <p:tav tm="0">
                                          <p:val>
                                            <p:fltVal val="0"/>
                                          </p:val>
                                        </p:tav>
                                        <p:tav tm="100000">
                                          <p:val>
                                            <p:strVal val="#ppt_h"/>
                                          </p:val>
                                        </p:tav>
                                      </p:tavLst>
                                    </p:anim>
                                    <p:animEffect transition="in" filter="fade">
                                      <p:cBhvr>
                                        <p:cTn id="37" dur="500"/>
                                        <p:tgtEl>
                                          <p:spTgt spid="16403"/>
                                        </p:tgtEl>
                                      </p:cBhvr>
                                    </p:animEffect>
                                  </p:childTnLst>
                                </p:cTn>
                              </p:par>
                              <p:par>
                                <p:cTn id="38" presetID="26" presetClass="emph" presetSubtype="0" repeatCount="2000" fill="hold" nodeType="withEffect">
                                  <p:stCondLst>
                                    <p:cond delay="2500"/>
                                  </p:stCondLst>
                                  <p:childTnLst>
                                    <p:animEffect transition="out" filter="fade">
                                      <p:cBhvr>
                                        <p:cTn id="39" dur="500" tmFilter="0, 0; .2, .5; .8, .5; 1, 0"/>
                                        <p:tgtEl>
                                          <p:spTgt spid="16424"/>
                                        </p:tgtEl>
                                      </p:cBhvr>
                                    </p:animEffect>
                                    <p:animScale>
                                      <p:cBhvr>
                                        <p:cTn id="40" dur="250" autoRev="1" fill="hold"/>
                                        <p:tgtEl>
                                          <p:spTgt spid="16424"/>
                                        </p:tgtEl>
                                      </p:cBhvr>
                                      <p:by x="105000" y="105000"/>
                                    </p:animScale>
                                  </p:childTnLst>
                                </p:cTn>
                              </p:par>
                              <p:par>
                                <p:cTn id="41" presetID="26" presetClass="emph" presetSubtype="0" repeatCount="2000" fill="hold" nodeType="withEffect">
                                  <p:stCondLst>
                                    <p:cond delay="2500"/>
                                  </p:stCondLst>
                                  <p:childTnLst>
                                    <p:animEffect transition="out" filter="fade">
                                      <p:cBhvr>
                                        <p:cTn id="42" dur="500" tmFilter="0, 0; .2, .5; .8, .5; 1, 0"/>
                                        <p:tgtEl>
                                          <p:spTgt spid="11300"/>
                                        </p:tgtEl>
                                      </p:cBhvr>
                                    </p:animEffect>
                                    <p:animScale>
                                      <p:cBhvr>
                                        <p:cTn id="43" dur="250" autoRev="1" fill="hold"/>
                                        <p:tgtEl>
                                          <p:spTgt spid="11300"/>
                                        </p:tgtEl>
                                      </p:cBhvr>
                                      <p:by x="105000" y="105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16408"/>
                                        </p:tgtEl>
                                        <p:attrNameLst>
                                          <p:attrName>style.visibility</p:attrName>
                                        </p:attrNameLst>
                                      </p:cBhvr>
                                      <p:to>
                                        <p:strVal val="visible"/>
                                      </p:to>
                                    </p:set>
                                    <p:anim calcmode="lin" valueType="num">
                                      <p:cBhvr>
                                        <p:cTn id="48" dur="500" fill="hold"/>
                                        <p:tgtEl>
                                          <p:spTgt spid="16408"/>
                                        </p:tgtEl>
                                        <p:attrNameLst>
                                          <p:attrName>ppt_w</p:attrName>
                                        </p:attrNameLst>
                                      </p:cBhvr>
                                      <p:tavLst>
                                        <p:tav tm="0">
                                          <p:val>
                                            <p:fltVal val="0"/>
                                          </p:val>
                                        </p:tav>
                                        <p:tav tm="100000">
                                          <p:val>
                                            <p:strVal val="#ppt_w"/>
                                          </p:val>
                                        </p:tav>
                                      </p:tavLst>
                                    </p:anim>
                                    <p:anim calcmode="lin" valueType="num">
                                      <p:cBhvr>
                                        <p:cTn id="49" dur="500" fill="hold"/>
                                        <p:tgtEl>
                                          <p:spTgt spid="16408"/>
                                        </p:tgtEl>
                                        <p:attrNameLst>
                                          <p:attrName>ppt_h</p:attrName>
                                        </p:attrNameLst>
                                      </p:cBhvr>
                                      <p:tavLst>
                                        <p:tav tm="0">
                                          <p:val>
                                            <p:fltVal val="0"/>
                                          </p:val>
                                        </p:tav>
                                        <p:tav tm="100000">
                                          <p:val>
                                            <p:strVal val="#ppt_h"/>
                                          </p:val>
                                        </p:tav>
                                      </p:tavLst>
                                    </p:anim>
                                    <p:animEffect transition="in" filter="fade">
                                      <p:cBhvr>
                                        <p:cTn id="50" dur="500"/>
                                        <p:tgtEl>
                                          <p:spTgt spid="16408"/>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16401"/>
                                        </p:tgtEl>
                                        <p:attrNameLst>
                                          <p:attrName>style.visibility</p:attrName>
                                        </p:attrNameLst>
                                      </p:cBhvr>
                                      <p:to>
                                        <p:strVal val="visible"/>
                                      </p:to>
                                    </p:set>
                                    <p:anim calcmode="lin" valueType="num">
                                      <p:cBhvr>
                                        <p:cTn id="53" dur="500" fill="hold"/>
                                        <p:tgtEl>
                                          <p:spTgt spid="16401"/>
                                        </p:tgtEl>
                                        <p:attrNameLst>
                                          <p:attrName>ppt_w</p:attrName>
                                        </p:attrNameLst>
                                      </p:cBhvr>
                                      <p:tavLst>
                                        <p:tav tm="0">
                                          <p:val>
                                            <p:fltVal val="0"/>
                                          </p:val>
                                        </p:tav>
                                        <p:tav tm="100000">
                                          <p:val>
                                            <p:strVal val="#ppt_w"/>
                                          </p:val>
                                        </p:tav>
                                      </p:tavLst>
                                    </p:anim>
                                    <p:anim calcmode="lin" valueType="num">
                                      <p:cBhvr>
                                        <p:cTn id="54" dur="500" fill="hold"/>
                                        <p:tgtEl>
                                          <p:spTgt spid="16401"/>
                                        </p:tgtEl>
                                        <p:attrNameLst>
                                          <p:attrName>ppt_h</p:attrName>
                                        </p:attrNameLst>
                                      </p:cBhvr>
                                      <p:tavLst>
                                        <p:tav tm="0">
                                          <p:val>
                                            <p:fltVal val="0"/>
                                          </p:val>
                                        </p:tav>
                                        <p:tav tm="100000">
                                          <p:val>
                                            <p:strVal val="#ppt_h"/>
                                          </p:val>
                                        </p:tav>
                                      </p:tavLst>
                                    </p:anim>
                                    <p:animEffect transition="in" filter="fade">
                                      <p:cBhvr>
                                        <p:cTn id="55" dur="500"/>
                                        <p:tgtEl>
                                          <p:spTgt spid="16401"/>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6414"/>
                                        </p:tgtEl>
                                        <p:attrNameLst>
                                          <p:attrName>style.visibility</p:attrName>
                                        </p:attrNameLst>
                                      </p:cBhvr>
                                      <p:to>
                                        <p:strVal val="visible"/>
                                      </p:to>
                                    </p:set>
                                    <p:animEffect transition="in" filter="wipe(right)">
                                      <p:cBhvr>
                                        <p:cTn id="58" dur="1000"/>
                                        <p:tgtEl>
                                          <p:spTgt spid="1641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16409"/>
                                        </p:tgtEl>
                                        <p:attrNameLst>
                                          <p:attrName>style.visibility</p:attrName>
                                        </p:attrNameLst>
                                      </p:cBhvr>
                                      <p:to>
                                        <p:strVal val="visible"/>
                                      </p:to>
                                    </p:set>
                                    <p:anim calcmode="lin" valueType="num">
                                      <p:cBhvr>
                                        <p:cTn id="63" dur="500" fill="hold"/>
                                        <p:tgtEl>
                                          <p:spTgt spid="16409"/>
                                        </p:tgtEl>
                                        <p:attrNameLst>
                                          <p:attrName>ppt_w</p:attrName>
                                        </p:attrNameLst>
                                      </p:cBhvr>
                                      <p:tavLst>
                                        <p:tav tm="0">
                                          <p:val>
                                            <p:fltVal val="0"/>
                                          </p:val>
                                        </p:tav>
                                        <p:tav tm="100000">
                                          <p:val>
                                            <p:strVal val="#ppt_w"/>
                                          </p:val>
                                        </p:tav>
                                      </p:tavLst>
                                    </p:anim>
                                    <p:anim calcmode="lin" valueType="num">
                                      <p:cBhvr>
                                        <p:cTn id="64" dur="500" fill="hold"/>
                                        <p:tgtEl>
                                          <p:spTgt spid="16409"/>
                                        </p:tgtEl>
                                        <p:attrNameLst>
                                          <p:attrName>ppt_h</p:attrName>
                                        </p:attrNameLst>
                                      </p:cBhvr>
                                      <p:tavLst>
                                        <p:tav tm="0">
                                          <p:val>
                                            <p:fltVal val="0"/>
                                          </p:val>
                                        </p:tav>
                                        <p:tav tm="100000">
                                          <p:val>
                                            <p:strVal val="#ppt_h"/>
                                          </p:val>
                                        </p:tav>
                                      </p:tavLst>
                                    </p:anim>
                                    <p:animEffect transition="in" filter="fade">
                                      <p:cBhvr>
                                        <p:cTn id="65" dur="500"/>
                                        <p:tgtEl>
                                          <p:spTgt spid="16409"/>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16400"/>
                                        </p:tgtEl>
                                        <p:attrNameLst>
                                          <p:attrName>style.visibility</p:attrName>
                                        </p:attrNameLst>
                                      </p:cBhvr>
                                      <p:to>
                                        <p:strVal val="visible"/>
                                      </p:to>
                                    </p:set>
                                    <p:anim calcmode="lin" valueType="num">
                                      <p:cBhvr>
                                        <p:cTn id="68" dur="500" fill="hold"/>
                                        <p:tgtEl>
                                          <p:spTgt spid="16400"/>
                                        </p:tgtEl>
                                        <p:attrNameLst>
                                          <p:attrName>ppt_w</p:attrName>
                                        </p:attrNameLst>
                                      </p:cBhvr>
                                      <p:tavLst>
                                        <p:tav tm="0">
                                          <p:val>
                                            <p:fltVal val="0"/>
                                          </p:val>
                                        </p:tav>
                                        <p:tav tm="100000">
                                          <p:val>
                                            <p:strVal val="#ppt_w"/>
                                          </p:val>
                                        </p:tav>
                                      </p:tavLst>
                                    </p:anim>
                                    <p:anim calcmode="lin" valueType="num">
                                      <p:cBhvr>
                                        <p:cTn id="69" dur="500" fill="hold"/>
                                        <p:tgtEl>
                                          <p:spTgt spid="16400"/>
                                        </p:tgtEl>
                                        <p:attrNameLst>
                                          <p:attrName>ppt_h</p:attrName>
                                        </p:attrNameLst>
                                      </p:cBhvr>
                                      <p:tavLst>
                                        <p:tav tm="0">
                                          <p:val>
                                            <p:fltVal val="0"/>
                                          </p:val>
                                        </p:tav>
                                        <p:tav tm="100000">
                                          <p:val>
                                            <p:strVal val="#ppt_h"/>
                                          </p:val>
                                        </p:tav>
                                      </p:tavLst>
                                    </p:anim>
                                    <p:animEffect transition="in" filter="fade">
                                      <p:cBhvr>
                                        <p:cTn id="70" dur="500"/>
                                        <p:tgtEl>
                                          <p:spTgt spid="16400"/>
                                        </p:tgtEl>
                                      </p:cBhvr>
                                    </p:animEffect>
                                  </p:childTnLst>
                                </p:cTn>
                              </p:par>
                              <p:par>
                                <p:cTn id="71" presetID="53" presetClass="entr" presetSubtype="0" fill="hold" nodeType="withEffect">
                                  <p:stCondLst>
                                    <p:cond delay="4000"/>
                                  </p:stCondLst>
                                  <p:childTnLst>
                                    <p:set>
                                      <p:cBhvr>
                                        <p:cTn id="72" dur="1" fill="hold">
                                          <p:stCondLst>
                                            <p:cond delay="0"/>
                                          </p:stCondLst>
                                        </p:cTn>
                                        <p:tgtEl>
                                          <p:spTgt spid="16410"/>
                                        </p:tgtEl>
                                        <p:attrNameLst>
                                          <p:attrName>style.visibility</p:attrName>
                                        </p:attrNameLst>
                                      </p:cBhvr>
                                      <p:to>
                                        <p:strVal val="visible"/>
                                      </p:to>
                                    </p:set>
                                    <p:anim calcmode="lin" valueType="num">
                                      <p:cBhvr>
                                        <p:cTn id="73" dur="500" fill="hold"/>
                                        <p:tgtEl>
                                          <p:spTgt spid="16410"/>
                                        </p:tgtEl>
                                        <p:attrNameLst>
                                          <p:attrName>ppt_w</p:attrName>
                                        </p:attrNameLst>
                                      </p:cBhvr>
                                      <p:tavLst>
                                        <p:tav tm="0">
                                          <p:val>
                                            <p:fltVal val="0"/>
                                          </p:val>
                                        </p:tav>
                                        <p:tav tm="100000">
                                          <p:val>
                                            <p:strVal val="#ppt_w"/>
                                          </p:val>
                                        </p:tav>
                                      </p:tavLst>
                                    </p:anim>
                                    <p:anim calcmode="lin" valueType="num">
                                      <p:cBhvr>
                                        <p:cTn id="74" dur="500" fill="hold"/>
                                        <p:tgtEl>
                                          <p:spTgt spid="16410"/>
                                        </p:tgtEl>
                                        <p:attrNameLst>
                                          <p:attrName>ppt_h</p:attrName>
                                        </p:attrNameLst>
                                      </p:cBhvr>
                                      <p:tavLst>
                                        <p:tav tm="0">
                                          <p:val>
                                            <p:fltVal val="0"/>
                                          </p:val>
                                        </p:tav>
                                        <p:tav tm="100000">
                                          <p:val>
                                            <p:strVal val="#ppt_h"/>
                                          </p:val>
                                        </p:tav>
                                      </p:tavLst>
                                    </p:anim>
                                    <p:animEffect transition="in" filter="fade">
                                      <p:cBhvr>
                                        <p:cTn id="75" dur="500"/>
                                        <p:tgtEl>
                                          <p:spTgt spid="16410"/>
                                        </p:tgtEl>
                                      </p:cBhvr>
                                    </p:animEffect>
                                  </p:childTnLst>
                                </p:cTn>
                              </p:par>
                              <p:par>
                                <p:cTn id="76" presetID="53" presetClass="entr" presetSubtype="0" fill="hold" grpId="0" nodeType="withEffect">
                                  <p:stCondLst>
                                    <p:cond delay="4000"/>
                                  </p:stCondLst>
                                  <p:childTnLst>
                                    <p:set>
                                      <p:cBhvr>
                                        <p:cTn id="77" dur="1" fill="hold">
                                          <p:stCondLst>
                                            <p:cond delay="0"/>
                                          </p:stCondLst>
                                        </p:cTn>
                                        <p:tgtEl>
                                          <p:spTgt spid="16399"/>
                                        </p:tgtEl>
                                        <p:attrNameLst>
                                          <p:attrName>style.visibility</p:attrName>
                                        </p:attrNameLst>
                                      </p:cBhvr>
                                      <p:to>
                                        <p:strVal val="visible"/>
                                      </p:to>
                                    </p:set>
                                    <p:anim calcmode="lin" valueType="num">
                                      <p:cBhvr>
                                        <p:cTn id="78" dur="500" fill="hold"/>
                                        <p:tgtEl>
                                          <p:spTgt spid="16399"/>
                                        </p:tgtEl>
                                        <p:attrNameLst>
                                          <p:attrName>ppt_w</p:attrName>
                                        </p:attrNameLst>
                                      </p:cBhvr>
                                      <p:tavLst>
                                        <p:tav tm="0">
                                          <p:val>
                                            <p:fltVal val="0"/>
                                          </p:val>
                                        </p:tav>
                                        <p:tav tm="100000">
                                          <p:val>
                                            <p:strVal val="#ppt_w"/>
                                          </p:val>
                                        </p:tav>
                                      </p:tavLst>
                                    </p:anim>
                                    <p:anim calcmode="lin" valueType="num">
                                      <p:cBhvr>
                                        <p:cTn id="79" dur="500" fill="hold"/>
                                        <p:tgtEl>
                                          <p:spTgt spid="16399"/>
                                        </p:tgtEl>
                                        <p:attrNameLst>
                                          <p:attrName>ppt_h</p:attrName>
                                        </p:attrNameLst>
                                      </p:cBhvr>
                                      <p:tavLst>
                                        <p:tav tm="0">
                                          <p:val>
                                            <p:fltVal val="0"/>
                                          </p:val>
                                        </p:tav>
                                        <p:tav tm="100000">
                                          <p:val>
                                            <p:strVal val="#ppt_h"/>
                                          </p:val>
                                        </p:tav>
                                      </p:tavLst>
                                    </p:anim>
                                    <p:animEffect transition="in" filter="fade">
                                      <p:cBhvr>
                                        <p:cTn id="80" dur="500"/>
                                        <p:tgtEl>
                                          <p:spTgt spid="16399"/>
                                        </p:tgtEl>
                                      </p:cBhvr>
                                    </p:animEffect>
                                  </p:childTnLst>
                                </p:cTn>
                              </p:par>
                              <p:par>
                                <p:cTn id="81" presetID="26" presetClass="emph" presetSubtype="0" repeatCount="2000" fill="hold" nodeType="withEffect">
                                  <p:stCondLst>
                                    <p:cond delay="8000"/>
                                  </p:stCondLst>
                                  <p:childTnLst>
                                    <p:animEffect transition="out" filter="fade">
                                      <p:cBhvr>
                                        <p:cTn id="82" dur="500" tmFilter="0, 0; .2, .5; .8, .5; 1, 0"/>
                                        <p:tgtEl>
                                          <p:spTgt spid="16424"/>
                                        </p:tgtEl>
                                      </p:cBhvr>
                                    </p:animEffect>
                                    <p:animScale>
                                      <p:cBhvr>
                                        <p:cTn id="83" dur="250" autoRev="1" fill="hold"/>
                                        <p:tgtEl>
                                          <p:spTgt spid="16424"/>
                                        </p:tgtEl>
                                      </p:cBhvr>
                                      <p:by x="105000" y="105000"/>
                                    </p:animScale>
                                  </p:childTnLst>
                                </p:cTn>
                              </p:par>
                              <p:par>
                                <p:cTn id="84" presetID="22" presetClass="entr" presetSubtype="2" fill="hold" grpId="0" nodeType="withEffect">
                                  <p:stCondLst>
                                    <p:cond delay="300"/>
                                  </p:stCondLst>
                                  <p:childTnLst>
                                    <p:set>
                                      <p:cBhvr>
                                        <p:cTn id="85" dur="1" fill="hold">
                                          <p:stCondLst>
                                            <p:cond delay="0"/>
                                          </p:stCondLst>
                                        </p:cTn>
                                        <p:tgtEl>
                                          <p:spTgt spid="16421"/>
                                        </p:tgtEl>
                                        <p:attrNameLst>
                                          <p:attrName>style.visibility</p:attrName>
                                        </p:attrNameLst>
                                      </p:cBhvr>
                                      <p:to>
                                        <p:strVal val="visible"/>
                                      </p:to>
                                    </p:set>
                                    <p:animEffect transition="in" filter="wipe(right)">
                                      <p:cBhvr>
                                        <p:cTn id="86" dur="5000"/>
                                        <p:tgtEl>
                                          <p:spTgt spid="16421"/>
                                        </p:tgtEl>
                                      </p:cBhvr>
                                    </p:animEffect>
                                  </p:childTnLst>
                                </p:cTn>
                              </p:par>
                              <p:par>
                                <p:cTn id="87" presetID="22" presetClass="entr" presetSubtype="2" fill="hold" grpId="0" nodeType="withEffect">
                                  <p:stCondLst>
                                    <p:cond delay="5300"/>
                                  </p:stCondLst>
                                  <p:childTnLst>
                                    <p:set>
                                      <p:cBhvr>
                                        <p:cTn id="88" dur="1" fill="hold">
                                          <p:stCondLst>
                                            <p:cond delay="0"/>
                                          </p:stCondLst>
                                        </p:cTn>
                                        <p:tgtEl>
                                          <p:spTgt spid="16396"/>
                                        </p:tgtEl>
                                        <p:attrNameLst>
                                          <p:attrName>style.visibility</p:attrName>
                                        </p:attrNameLst>
                                      </p:cBhvr>
                                      <p:to>
                                        <p:strVal val="visible"/>
                                      </p:to>
                                    </p:set>
                                    <p:animEffect transition="in" filter="wipe(right)">
                                      <p:cBhvr>
                                        <p:cTn id="89" dur="1000"/>
                                        <p:tgtEl>
                                          <p:spTgt spid="16396"/>
                                        </p:tgtEl>
                                      </p:cBhvr>
                                    </p:animEffect>
                                  </p:childTnLst>
                                </p:cTn>
                              </p:par>
                              <p:par>
                                <p:cTn id="90" presetID="22" presetClass="entr" presetSubtype="2" fill="hold" grpId="0" nodeType="withEffect">
                                  <p:stCondLst>
                                    <p:cond delay="7900"/>
                                  </p:stCondLst>
                                  <p:childTnLst>
                                    <p:set>
                                      <p:cBhvr>
                                        <p:cTn id="91" dur="1" fill="hold">
                                          <p:stCondLst>
                                            <p:cond delay="0"/>
                                          </p:stCondLst>
                                        </p:cTn>
                                        <p:tgtEl>
                                          <p:spTgt spid="16398"/>
                                        </p:tgtEl>
                                        <p:attrNameLst>
                                          <p:attrName>style.visibility</p:attrName>
                                        </p:attrNameLst>
                                      </p:cBhvr>
                                      <p:to>
                                        <p:strVal val="visible"/>
                                      </p:to>
                                    </p:set>
                                    <p:animEffect transition="in" filter="wipe(right)">
                                      <p:cBhvr>
                                        <p:cTn id="92" dur="3000"/>
                                        <p:tgtEl>
                                          <p:spTgt spid="16398"/>
                                        </p:tgtEl>
                                      </p:cBhvr>
                                    </p:animEffect>
                                  </p:childTnLst>
                                </p:cTn>
                              </p:par>
                              <p:par>
                                <p:cTn id="93" presetID="22" presetClass="entr" presetSubtype="4" fill="hold" grpId="0" nodeType="withEffect">
                                  <p:stCondLst>
                                    <p:cond delay="10900"/>
                                  </p:stCondLst>
                                  <p:childTnLst>
                                    <p:set>
                                      <p:cBhvr>
                                        <p:cTn id="94" dur="1" fill="hold">
                                          <p:stCondLst>
                                            <p:cond delay="0"/>
                                          </p:stCondLst>
                                        </p:cTn>
                                        <p:tgtEl>
                                          <p:spTgt spid="16397"/>
                                        </p:tgtEl>
                                        <p:attrNameLst>
                                          <p:attrName>style.visibility</p:attrName>
                                        </p:attrNameLst>
                                      </p:cBhvr>
                                      <p:to>
                                        <p:strVal val="visible"/>
                                      </p:to>
                                    </p:set>
                                    <p:animEffect transition="in" filter="wipe(down)">
                                      <p:cBhvr>
                                        <p:cTn id="95" dur="1000"/>
                                        <p:tgtEl>
                                          <p:spTgt spid="16397"/>
                                        </p:tgtEl>
                                      </p:cBhvr>
                                    </p:animEffect>
                                  </p:childTnLst>
                                </p:cTn>
                              </p:par>
                              <p:par>
                                <p:cTn id="96" presetID="26" presetClass="emph" presetSubtype="0" repeatCount="2000" fill="hold" grpId="0" nodeType="withEffect">
                                  <p:stCondLst>
                                    <p:cond delay="13000"/>
                                  </p:stCondLst>
                                  <p:childTnLst>
                                    <p:animEffect transition="out" filter="fade">
                                      <p:cBhvr>
                                        <p:cTn id="97" dur="500" tmFilter="0, 0; .2, .5; .8, .5; 1, 0"/>
                                        <p:tgtEl>
                                          <p:spTgt spid="41"/>
                                        </p:tgtEl>
                                      </p:cBhvr>
                                    </p:animEffect>
                                    <p:animScale>
                                      <p:cBhvr>
                                        <p:cTn id="98" dur="250" autoRev="1" fill="hold"/>
                                        <p:tgtEl>
                                          <p:spTgt spid="41"/>
                                        </p:tgtEl>
                                      </p:cBhvr>
                                      <p:by x="105000" y="105000"/>
                                    </p:animScale>
                                  </p:childTnLst>
                                </p:cTn>
                              </p:par>
                              <p:par>
                                <p:cTn id="99" presetID="26" presetClass="emph" presetSubtype="0" repeatCount="2000" fill="hold" grpId="0" nodeType="withEffect">
                                  <p:stCondLst>
                                    <p:cond delay="13000"/>
                                  </p:stCondLst>
                                  <p:childTnLst>
                                    <p:animEffect transition="out" filter="fade">
                                      <p:cBhvr>
                                        <p:cTn id="100" dur="500" tmFilter="0, 0; .2, .5; .8, .5; 1, 0"/>
                                        <p:tgtEl>
                                          <p:spTgt spid="16417"/>
                                        </p:tgtEl>
                                      </p:cBhvr>
                                    </p:animEffect>
                                    <p:animScale>
                                      <p:cBhvr>
                                        <p:cTn id="101" dur="250" autoRev="1" fill="hold"/>
                                        <p:tgtEl>
                                          <p:spTgt spid="16417"/>
                                        </p:tgtEl>
                                      </p:cBhvr>
                                      <p:by x="105000" y="105000"/>
                                    </p:animScale>
                                  </p:childTnLst>
                                </p:cTn>
                              </p:par>
                              <p:par>
                                <p:cTn id="102" presetID="26" presetClass="emph" presetSubtype="0" repeatCount="2000" fill="hold" grpId="0" nodeType="withEffect">
                                  <p:stCondLst>
                                    <p:cond delay="4500"/>
                                  </p:stCondLst>
                                  <p:childTnLst>
                                    <p:animEffect transition="out" filter="fade">
                                      <p:cBhvr>
                                        <p:cTn id="103" dur="500" tmFilter="0, 0; .2, .5; .8, .5; 1, 0"/>
                                        <p:tgtEl>
                                          <p:spTgt spid="16415"/>
                                        </p:tgtEl>
                                      </p:cBhvr>
                                    </p:animEffect>
                                    <p:animScale>
                                      <p:cBhvr>
                                        <p:cTn id="104" dur="250" autoRev="1" fill="hold"/>
                                        <p:tgtEl>
                                          <p:spTgt spid="16415"/>
                                        </p:tgtEl>
                                      </p:cBhvr>
                                      <p:by x="105000" y="105000"/>
                                    </p:animScale>
                                  </p:childTnLst>
                                </p:cTn>
                              </p:par>
                              <p:par>
                                <p:cTn id="105" presetID="26" presetClass="emph" presetSubtype="0" repeatCount="2000" fill="hold" nodeType="withEffect">
                                  <p:stCondLst>
                                    <p:cond delay="4500"/>
                                  </p:stCondLst>
                                  <p:childTnLst>
                                    <p:animEffect transition="out" filter="fade">
                                      <p:cBhvr>
                                        <p:cTn id="106" dur="500" tmFilter="0, 0; .2, .5; .8, .5; 1, 0"/>
                                        <p:tgtEl>
                                          <p:spTgt spid="16419"/>
                                        </p:tgtEl>
                                      </p:cBhvr>
                                    </p:animEffect>
                                    <p:animScale>
                                      <p:cBhvr>
                                        <p:cTn id="107" dur="250" autoRev="1" fill="hold"/>
                                        <p:tgtEl>
                                          <p:spTgt spid="164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16397" grpId="0" animBg="1"/>
      <p:bldP spid="16398" grpId="0" animBg="1"/>
      <p:bldP spid="16399" grpId="0"/>
      <p:bldP spid="16400" grpId="0"/>
      <p:bldP spid="16401" grpId="0"/>
      <p:bldP spid="16402" grpId="0"/>
      <p:bldP spid="16403" grpId="0"/>
      <p:bldP spid="16405" grpId="0"/>
      <p:bldP spid="16414" grpId="0" animBg="1"/>
      <p:bldP spid="16415" grpId="0"/>
      <p:bldP spid="16417" grpId="0"/>
      <p:bldP spid="16421"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14600"/>
            <a:ext cx="8229600" cy="1219200"/>
          </a:xfrm>
        </p:spPr>
        <p:txBody>
          <a:bodyPr/>
          <a:lstStyle/>
          <a:p>
            <a:pPr algn="ctr">
              <a:defRPr/>
            </a:pPr>
            <a:r>
              <a:rPr sz="4800" smtClean="0">
                <a:solidFill>
                  <a:srgbClr val="CC3300"/>
                </a:solidFill>
                <a:effectLst>
                  <a:outerShdw blurRad="38100" dist="38100" dir="2700000" algn="tl">
                    <a:srgbClr val="000000">
                      <a:alpha val="43137"/>
                    </a:srgbClr>
                  </a:outerShdw>
                </a:effectLst>
                <a:latin typeface="Comic Sans MS" pitchFamily="66" charset="0"/>
              </a:rPr>
              <a:t>Segment 2</a:t>
            </a:r>
            <a:endParaRP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728275DE-7FCC-48BE-B7D2-EF4A38B31372}" type="slidenum">
              <a:rPr lang="en-US" altLang="en-US" sz="1600">
                <a:solidFill>
                  <a:schemeClr val="tx2"/>
                </a:solidFill>
              </a:rPr>
              <a:pPr>
                <a:spcBef>
                  <a:spcPct val="0"/>
                </a:spcBef>
                <a:buClrTx/>
                <a:buSzTx/>
                <a:buFontTx/>
                <a:buNone/>
              </a:pPr>
              <a:t>8</a:t>
            </a:fld>
            <a:endParaRPr lang="en-US" altLang="en-US" sz="160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spcBef>
                <a:spcPct val="0"/>
              </a:spcBef>
              <a:buClrTx/>
              <a:buSzTx/>
              <a:buFontTx/>
              <a:buNone/>
            </a:pPr>
            <a:fld id="{AFE63F7B-680C-4784-B9B4-7E2FA3EA14B9}" type="slidenum">
              <a:rPr lang="en-US" altLang="en-US" sz="1600">
                <a:solidFill>
                  <a:schemeClr val="tx2"/>
                </a:solidFill>
              </a:rPr>
              <a:pPr>
                <a:spcBef>
                  <a:spcPct val="0"/>
                </a:spcBef>
                <a:buClrTx/>
                <a:buSzTx/>
                <a:buFontTx/>
                <a:buNone/>
              </a:pPr>
              <a:t>9</a:t>
            </a:fld>
            <a:endParaRPr lang="en-US" altLang="en-US" sz="1600">
              <a:solidFill>
                <a:schemeClr val="tx2"/>
              </a:solidFill>
            </a:endParaRPr>
          </a:p>
        </p:txBody>
      </p:sp>
      <p:sp>
        <p:nvSpPr>
          <p:cNvPr id="2" name="Title 1"/>
          <p:cNvSpPr>
            <a:spLocks noGrp="1"/>
          </p:cNvSpPr>
          <p:nvPr>
            <p:ph type="title"/>
          </p:nvPr>
        </p:nvSpPr>
        <p:spPr>
          <a:xfrm>
            <a:off x="0" y="-1"/>
            <a:ext cx="9144000" cy="1097280"/>
          </a:xfrm>
        </p:spPr>
        <p:txBody>
          <a:bodyPr/>
          <a:lstStyle/>
          <a:p>
            <a:pPr algn="ctr" eaLnBrk="1" fontAlgn="auto" hangingPunct="1">
              <a:spcAft>
                <a:spcPts val="0"/>
              </a:spcAft>
              <a:defRPr/>
            </a:pPr>
            <a:r>
              <a:rPr sz="4800" smtClean="0">
                <a:solidFill>
                  <a:srgbClr val="CC3300"/>
                </a:solidFill>
                <a:effectLst>
                  <a:outerShdw blurRad="38100" dist="38100" dir="2700000" algn="tl">
                    <a:srgbClr val="000000">
                      <a:alpha val="43137"/>
                    </a:srgbClr>
                  </a:outerShdw>
                </a:effectLst>
                <a:latin typeface="Comic Sans MS" pitchFamily="66" charset="0"/>
              </a:rPr>
              <a:t>Unloading to Door Side</a:t>
            </a:r>
            <a:endParaRPr sz="4800">
              <a:solidFill>
                <a:srgbClr val="CC3300"/>
              </a:solidFill>
              <a:effectLst>
                <a:outerShdw blurRad="38100" dist="38100" dir="2700000" algn="tl">
                  <a:srgbClr val="000000">
                    <a:alpha val="43137"/>
                  </a:srgbClr>
                </a:outerShdw>
              </a:effectLst>
              <a:latin typeface="Comic Sans MS" pitchFamily="66" charset="0"/>
            </a:endParaRPr>
          </a:p>
        </p:txBody>
      </p:sp>
      <p:sp>
        <p:nvSpPr>
          <p:cNvPr id="22532" name="Rectangle 3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9731" name="AutoShape 35"/>
          <p:cNvSpPr>
            <a:spLocks noChangeAspect="1" noChangeArrowheads="1" noTextEdit="1"/>
          </p:cNvSpPr>
          <p:nvPr/>
        </p:nvSpPr>
        <p:spPr bwMode="auto">
          <a:xfrm>
            <a:off x="228600" y="1325563"/>
            <a:ext cx="8682038" cy="4953000"/>
          </a:xfrm>
          <a:prstGeom prst="rect">
            <a:avLst/>
          </a:prstGeom>
          <a:solidFill>
            <a:schemeClr val="tx1"/>
          </a:solidFill>
          <a:ln w="28575">
            <a:solidFill>
              <a:schemeClr val="bg2">
                <a:lumMod val="75000"/>
              </a:schemeClr>
            </a:solidFill>
          </a:ln>
        </p:spPr>
        <p:txBody>
          <a:bodyPr/>
          <a:lstStyle/>
          <a:p>
            <a:pPr eaLnBrk="1" hangingPunct="1">
              <a:defRPr/>
            </a:pPr>
            <a:endParaRPr lang="en-US" dirty="0">
              <a:latin typeface="Arial" charset="0"/>
            </a:endParaRPr>
          </a:p>
        </p:txBody>
      </p:sp>
      <p:sp>
        <p:nvSpPr>
          <p:cNvPr id="42" name="Freeform 41"/>
          <p:cNvSpPr/>
          <p:nvPr/>
        </p:nvSpPr>
        <p:spPr bwMode="auto">
          <a:xfrm>
            <a:off x="1250950" y="3343275"/>
            <a:ext cx="7575550" cy="1936750"/>
          </a:xfrm>
          <a:custGeom>
            <a:avLst/>
            <a:gdLst>
              <a:gd name="connsiteX0" fmla="*/ 0 w 5165678"/>
              <a:gd name="connsiteY0" fmla="*/ 252483 h 1194179"/>
              <a:gd name="connsiteX1" fmla="*/ 3084394 w 5165678"/>
              <a:gd name="connsiteY1" fmla="*/ 0 h 1194179"/>
              <a:gd name="connsiteX2" fmla="*/ 5165678 w 5165678"/>
              <a:gd name="connsiteY2" fmla="*/ 846161 h 1194179"/>
              <a:gd name="connsiteX3" fmla="*/ 5165678 w 5165678"/>
              <a:gd name="connsiteY3" fmla="*/ 921224 h 1194179"/>
              <a:gd name="connsiteX4" fmla="*/ 2115403 w 5165678"/>
              <a:gd name="connsiteY4" fmla="*/ 1194179 h 1194179"/>
              <a:gd name="connsiteX5" fmla="*/ 0 w 5165678"/>
              <a:gd name="connsiteY5" fmla="*/ 252483 h 1194179"/>
              <a:gd name="connsiteX0" fmla="*/ 0 w 5165678"/>
              <a:gd name="connsiteY0" fmla="*/ 252483 h 1194179"/>
              <a:gd name="connsiteX1" fmla="*/ 3084394 w 5165678"/>
              <a:gd name="connsiteY1" fmla="*/ 0 h 1194179"/>
              <a:gd name="connsiteX2" fmla="*/ 5165678 w 5165678"/>
              <a:gd name="connsiteY2" fmla="*/ 846161 h 1194179"/>
              <a:gd name="connsiteX3" fmla="*/ 5165678 w 5165678"/>
              <a:gd name="connsiteY3" fmla="*/ 921224 h 1194179"/>
              <a:gd name="connsiteX4" fmla="*/ 2115403 w 5165678"/>
              <a:gd name="connsiteY4" fmla="*/ 1194179 h 1194179"/>
              <a:gd name="connsiteX5" fmla="*/ 0 w 5165678"/>
              <a:gd name="connsiteY5" fmla="*/ 252483 h 1194179"/>
              <a:gd name="connsiteX0" fmla="*/ 0 w 5165678"/>
              <a:gd name="connsiteY0" fmla="*/ 341194 h 1282890"/>
              <a:gd name="connsiteX1" fmla="*/ 3084394 w 5165678"/>
              <a:gd name="connsiteY1" fmla="*/ 0 h 1282890"/>
              <a:gd name="connsiteX2" fmla="*/ 5165678 w 5165678"/>
              <a:gd name="connsiteY2" fmla="*/ 934872 h 1282890"/>
              <a:gd name="connsiteX3" fmla="*/ 5165678 w 5165678"/>
              <a:gd name="connsiteY3" fmla="*/ 1009935 h 1282890"/>
              <a:gd name="connsiteX4" fmla="*/ 2115403 w 5165678"/>
              <a:gd name="connsiteY4" fmla="*/ 1282890 h 1282890"/>
              <a:gd name="connsiteX5" fmla="*/ 0 w 5165678"/>
              <a:gd name="connsiteY5" fmla="*/ 341194 h 1282890"/>
              <a:gd name="connsiteX0" fmla="*/ 0 w 5165678"/>
              <a:gd name="connsiteY0" fmla="*/ 464023 h 1405719"/>
              <a:gd name="connsiteX1" fmla="*/ 3084394 w 5165678"/>
              <a:gd name="connsiteY1" fmla="*/ 0 h 1405719"/>
              <a:gd name="connsiteX2" fmla="*/ 5165678 w 5165678"/>
              <a:gd name="connsiteY2" fmla="*/ 1057701 h 1405719"/>
              <a:gd name="connsiteX3" fmla="*/ 5165678 w 5165678"/>
              <a:gd name="connsiteY3" fmla="*/ 1132764 h 1405719"/>
              <a:gd name="connsiteX4" fmla="*/ 2115403 w 5165678"/>
              <a:gd name="connsiteY4" fmla="*/ 1405719 h 1405719"/>
              <a:gd name="connsiteX5" fmla="*/ 0 w 5165678"/>
              <a:gd name="connsiteY5" fmla="*/ 464023 h 1405719"/>
              <a:gd name="connsiteX0" fmla="*/ 0 w 5165678"/>
              <a:gd name="connsiteY0" fmla="*/ 279778 h 1221474"/>
              <a:gd name="connsiteX1" fmla="*/ 2982036 w 5165678"/>
              <a:gd name="connsiteY1" fmla="*/ 0 h 1221474"/>
              <a:gd name="connsiteX2" fmla="*/ 5165678 w 5165678"/>
              <a:gd name="connsiteY2" fmla="*/ 873456 h 1221474"/>
              <a:gd name="connsiteX3" fmla="*/ 5165678 w 5165678"/>
              <a:gd name="connsiteY3" fmla="*/ 948519 h 1221474"/>
              <a:gd name="connsiteX4" fmla="*/ 2115403 w 5165678"/>
              <a:gd name="connsiteY4" fmla="*/ 1221474 h 1221474"/>
              <a:gd name="connsiteX5" fmla="*/ 0 w 5165678"/>
              <a:gd name="connsiteY5" fmla="*/ 279778 h 122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5678" h="1221474">
                <a:moveTo>
                  <a:pt x="0" y="279778"/>
                </a:moveTo>
                <a:lnTo>
                  <a:pt x="2982036" y="0"/>
                </a:lnTo>
                <a:lnTo>
                  <a:pt x="5165678" y="873456"/>
                </a:lnTo>
                <a:lnTo>
                  <a:pt x="5165678" y="948519"/>
                </a:lnTo>
                <a:lnTo>
                  <a:pt x="2115403" y="1221474"/>
                </a:lnTo>
                <a:lnTo>
                  <a:pt x="0" y="279778"/>
                </a:lnTo>
                <a:close/>
              </a:path>
            </a:pathLst>
          </a:cu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2535" name="AutoShape 33"/>
          <p:cNvCxnSpPr>
            <a:cxnSpLocks noChangeShapeType="1"/>
          </p:cNvCxnSpPr>
          <p:nvPr/>
        </p:nvCxnSpPr>
        <p:spPr bwMode="auto">
          <a:xfrm rot="10800000">
            <a:off x="2971800" y="1371600"/>
            <a:ext cx="5791200" cy="228600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2536" name="AutoShape 30"/>
          <p:cNvCxnSpPr>
            <a:cxnSpLocks noChangeShapeType="1"/>
          </p:cNvCxnSpPr>
          <p:nvPr/>
        </p:nvCxnSpPr>
        <p:spPr bwMode="auto">
          <a:xfrm rot="480000" flipH="1" flipV="1">
            <a:off x="1287463" y="1406525"/>
            <a:ext cx="533400" cy="1571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537" name="AutoShape 29"/>
          <p:cNvCxnSpPr>
            <a:cxnSpLocks noChangeShapeType="1"/>
            <a:stCxn id="42" idx="2"/>
          </p:cNvCxnSpPr>
          <p:nvPr/>
        </p:nvCxnSpPr>
        <p:spPr bwMode="auto">
          <a:xfrm flipH="1" flipV="1">
            <a:off x="7924800" y="4343400"/>
            <a:ext cx="901700" cy="3841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538" name="Text Box 24"/>
          <p:cNvSpPr txBox="1">
            <a:spLocks noChangeArrowheads="1"/>
          </p:cNvSpPr>
          <p:nvPr/>
        </p:nvSpPr>
        <p:spPr bwMode="auto">
          <a:xfrm>
            <a:off x="1757363" y="3155950"/>
            <a:ext cx="1309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solidFill>
                  <a:srgbClr val="000000"/>
                </a:solidFill>
                <a:latin typeface="Calibri" panose="020F0502020204030204" pitchFamily="34" charset="0"/>
                <a:cs typeface="Times New Roman" panose="02020603050405020304" pitchFamily="18" charset="0"/>
              </a:rPr>
              <a:t>12 Feet</a:t>
            </a:r>
            <a:endParaRPr lang="en-US" altLang="en-US" sz="2800">
              <a:solidFill>
                <a:srgbClr val="000000"/>
              </a:solidFill>
            </a:endParaRPr>
          </a:p>
        </p:txBody>
      </p:sp>
      <p:cxnSp>
        <p:nvCxnSpPr>
          <p:cNvPr id="22539" name="AutoShape 23"/>
          <p:cNvCxnSpPr>
            <a:cxnSpLocks noChangeShapeType="1"/>
          </p:cNvCxnSpPr>
          <p:nvPr/>
        </p:nvCxnSpPr>
        <p:spPr bwMode="auto">
          <a:xfrm rot="840000" flipH="1" flipV="1">
            <a:off x="3560763" y="2462213"/>
            <a:ext cx="573087" cy="920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540" name="AutoShape 22"/>
          <p:cNvCxnSpPr>
            <a:cxnSpLocks noChangeShapeType="1"/>
          </p:cNvCxnSpPr>
          <p:nvPr/>
        </p:nvCxnSpPr>
        <p:spPr bwMode="auto">
          <a:xfrm flipH="1" flipV="1">
            <a:off x="2133600" y="2774950"/>
            <a:ext cx="6416675" cy="3114675"/>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2541" name="AutoShape 12"/>
          <p:cNvCxnSpPr>
            <a:cxnSpLocks noChangeShapeType="1"/>
          </p:cNvCxnSpPr>
          <p:nvPr/>
        </p:nvCxnSpPr>
        <p:spPr bwMode="auto">
          <a:xfrm rot="11700000" flipH="1">
            <a:off x="1371600" y="3113088"/>
            <a:ext cx="2652713" cy="1046162"/>
          </a:xfrm>
          <a:prstGeom prst="straightConnector1">
            <a:avLst/>
          </a:prstGeom>
          <a:noFill/>
          <a:ln w="571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7429" name="Text Box 10"/>
          <p:cNvSpPr txBox="1">
            <a:spLocks noChangeArrowheads="1"/>
          </p:cNvSpPr>
          <p:nvPr/>
        </p:nvSpPr>
        <p:spPr bwMode="auto">
          <a:xfrm>
            <a:off x="6324600" y="4267200"/>
            <a:ext cx="13477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eaLnBrk="1" hangingPunct="1">
              <a:spcBef>
                <a:spcPct val="0"/>
              </a:spcBef>
              <a:buClrTx/>
              <a:buSzTx/>
              <a:buFontTx/>
              <a:buNone/>
            </a:pPr>
            <a:r>
              <a:rPr lang="en-US" altLang="en-US" sz="3200" b="1">
                <a:solidFill>
                  <a:srgbClr val="000000"/>
                </a:solidFill>
                <a:latin typeface="Calibri" panose="020F0502020204030204" pitchFamily="34" charset="0"/>
                <a:cs typeface="Times New Roman" panose="02020603050405020304" pitchFamily="18" charset="0"/>
              </a:rPr>
              <a:t>LOOK</a:t>
            </a:r>
            <a:endParaRPr lang="en-US" altLang="en-US" sz="3200">
              <a:solidFill>
                <a:srgbClr val="000000"/>
              </a:solidFill>
            </a:endParaRPr>
          </a:p>
        </p:txBody>
      </p:sp>
      <p:sp>
        <p:nvSpPr>
          <p:cNvPr id="22543" name="Text Box 8"/>
          <p:cNvSpPr txBox="1">
            <a:spLocks noChangeArrowheads="1"/>
          </p:cNvSpPr>
          <p:nvPr/>
        </p:nvSpPr>
        <p:spPr bwMode="auto">
          <a:xfrm>
            <a:off x="3198813" y="3862388"/>
            <a:ext cx="167798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200" b="1" i="1">
                <a:solidFill>
                  <a:srgbClr val="EA0000"/>
                </a:solidFill>
                <a:latin typeface="Calibri" panose="020F0502020204030204" pitchFamily="34" charset="0"/>
                <a:cs typeface="Times New Roman" panose="02020603050405020304" pitchFamily="18" charset="0"/>
              </a:rPr>
              <a:t>Danger Zone</a:t>
            </a:r>
            <a:endParaRPr lang="en-US" altLang="en-US" sz="3200" i="1"/>
          </a:p>
        </p:txBody>
      </p:sp>
      <p:pic>
        <p:nvPicPr>
          <p:cNvPr id="22544" name="Picture 7"/>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4227513" y="1911350"/>
            <a:ext cx="3849687"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6"/>
          <p:cNvPicPr>
            <a:picLocks noChangeAspect="1" noChangeArrowheads="1"/>
          </p:cNvPicPr>
          <p:nvPr/>
        </p:nvPicPr>
        <p:blipFill>
          <a:blip r:embed="rId4">
            <a:lum contrast="-8000"/>
            <a:extLst>
              <a:ext uri="{28A0092B-C50C-407E-A947-70E740481C1C}">
                <a14:useLocalDpi xmlns:a14="http://schemas.microsoft.com/office/drawing/2010/main" val="0"/>
              </a:ext>
            </a:extLst>
          </a:blip>
          <a:srcRect l="32353" t="5286" r="29411"/>
          <a:stretch>
            <a:fillRect/>
          </a:stretch>
        </p:blipFill>
        <p:spPr bwMode="auto">
          <a:xfrm rot="-120000">
            <a:off x="5546725" y="2536825"/>
            <a:ext cx="333375" cy="161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35" name="Picture 4"/>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5867400" y="4343400"/>
            <a:ext cx="400050" cy="433388"/>
          </a:xfrm>
          <a:prstGeom prst="rect">
            <a:avLst/>
          </a:prstGeom>
          <a:solidFill>
            <a:srgbClr val="FFFFFF"/>
          </a:solidFill>
          <a:ln w="12700">
            <a:solidFill>
              <a:srgbClr val="000000"/>
            </a:solidFill>
            <a:miter lim="800000"/>
            <a:headEnd/>
            <a:tailEnd/>
          </a:ln>
        </p:spPr>
      </p:pic>
      <p:sp>
        <p:nvSpPr>
          <p:cNvPr id="22547" name="Text Box 3"/>
          <p:cNvSpPr txBox="1">
            <a:spLocks noChangeArrowheads="1"/>
          </p:cNvSpPr>
          <p:nvPr/>
        </p:nvSpPr>
        <p:spPr bwMode="auto">
          <a:xfrm>
            <a:off x="698500" y="1509713"/>
            <a:ext cx="33401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a:spcBef>
                <a:spcPts val="300"/>
              </a:spcBef>
              <a:buClr>
                <a:srgbClr val="A94543"/>
              </a:buClr>
              <a:buSzPct val="85000"/>
              <a:buFont typeface="Wingdings 2" panose="05020102010507070707" pitchFamily="18" charset="2"/>
              <a:buChar char=""/>
              <a:defRPr sz="2400">
                <a:solidFill>
                  <a:schemeClr val="tx2"/>
                </a:solidFill>
                <a:latin typeface="Arial" panose="020B0604020202020204" pitchFamily="34" charset="0"/>
              </a:defRPr>
            </a:lvl2pPr>
            <a:lvl3pPr marL="1143000" indent="-228600">
              <a:spcBef>
                <a:spcPts val="300"/>
              </a:spcBef>
              <a:buClr>
                <a:srgbClr val="8C3836"/>
              </a:buClr>
              <a:buSzPct val="85000"/>
              <a:buFont typeface="Wingdings 2" panose="05020102010507070707" pitchFamily="18" charset="2"/>
              <a:buChar char=""/>
              <a:defRPr sz="2100">
                <a:solidFill>
                  <a:schemeClr val="tx1"/>
                </a:solidFill>
                <a:latin typeface="Arial" panose="020B0604020202020204" pitchFamily="34" charset="0"/>
              </a:defRPr>
            </a:lvl3pPr>
            <a:lvl4pPr marL="1600200" indent="-228600">
              <a:spcBef>
                <a:spcPts val="300"/>
              </a:spcBef>
              <a:buClr>
                <a:srgbClr val="A94543"/>
              </a:buClr>
              <a:buSzPct val="85000"/>
              <a:buFont typeface="Wingdings 2" panose="05020102010507070707" pitchFamily="18" charset="2"/>
              <a:buChar char=""/>
              <a:defRPr sz="1900">
                <a:solidFill>
                  <a:schemeClr val="tx1"/>
                </a:solidFill>
                <a:latin typeface="Arial" panose="020B0604020202020204" pitchFamily="34" charset="0"/>
              </a:defRPr>
            </a:lvl4pPr>
            <a:lvl5pPr marL="2057400" indent="-228600">
              <a:spcBef>
                <a:spcPts val="338"/>
              </a:spcBef>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5pPr>
            <a:lvl6pPr marL="25146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6pPr>
            <a:lvl7pPr marL="29718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7pPr>
            <a:lvl8pPr marL="34290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8pPr>
            <a:lvl9pPr marL="3886200" indent="-228600" eaLnBrk="0" fontAlgn="base" hangingPunct="0">
              <a:spcBef>
                <a:spcPts val="338"/>
              </a:spcBef>
              <a:spcAft>
                <a:spcPct val="0"/>
              </a:spcAft>
              <a:buClr>
                <a:srgbClr val="A94543"/>
              </a:buClr>
              <a:buSzPct val="85000"/>
              <a:buFont typeface="Wingdings 2" panose="05020102010507070707" pitchFamily="18" charset="2"/>
              <a:buChar char=""/>
              <a:defRPr sz="16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b="1">
                <a:solidFill>
                  <a:srgbClr val="000000"/>
                </a:solidFill>
                <a:latin typeface="Calibri" panose="020F0502020204030204" pitchFamily="34" charset="0"/>
                <a:cs typeface="Times New Roman" panose="02020603050405020304" pitchFamily="18" charset="0"/>
              </a:rPr>
              <a:t>A blowing bus horn means danger. </a:t>
            </a:r>
          </a:p>
          <a:p>
            <a:pPr algn="ctr" eaLnBrk="1" hangingPunct="1">
              <a:spcBef>
                <a:spcPct val="0"/>
              </a:spcBef>
              <a:buClrTx/>
              <a:buSzTx/>
              <a:buFontTx/>
              <a:buNone/>
            </a:pPr>
            <a:r>
              <a:rPr lang="en-US" altLang="en-US" sz="2800" b="1">
                <a:solidFill>
                  <a:srgbClr val="000000"/>
                </a:solidFill>
                <a:latin typeface="Calibri" panose="020F0502020204030204" pitchFamily="34" charset="0"/>
                <a:cs typeface="Times New Roman" panose="02020603050405020304" pitchFamily="18" charset="0"/>
              </a:rPr>
              <a:t>Look &amp; find safety.</a:t>
            </a:r>
            <a:endParaRPr lang="en-US" altLang="en-US" sz="2800">
              <a:solidFill>
                <a:srgbClr val="000000"/>
              </a:solidFill>
            </a:endParaRPr>
          </a:p>
        </p:txBody>
      </p:sp>
      <p:pic>
        <p:nvPicPr>
          <p:cNvPr id="22548" name="Picture 2"/>
          <p:cNvPicPr>
            <a:picLocks noChangeAspect="1" noChangeArrowheads="1"/>
          </p:cNvPicPr>
          <p:nvPr/>
        </p:nvPicPr>
        <p:blipFill>
          <a:blip r:embed="rId6" cstate="print">
            <a:lum bright="40000" contrast="-40000"/>
            <a:extLst>
              <a:ext uri="{28A0092B-C50C-407E-A947-70E740481C1C}">
                <a14:useLocalDpi xmlns:a14="http://schemas.microsoft.com/office/drawing/2010/main" val="0"/>
              </a:ext>
            </a:extLst>
          </a:blip>
          <a:srcRect t="2545" r="53084" b="65459"/>
          <a:stretch>
            <a:fillRect/>
          </a:stretch>
        </p:blipFill>
        <p:spPr bwMode="auto">
          <a:xfrm>
            <a:off x="7086600" y="2543175"/>
            <a:ext cx="311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49" name="AutoShape 22"/>
          <p:cNvCxnSpPr>
            <a:cxnSpLocks noChangeShapeType="1"/>
          </p:cNvCxnSpPr>
          <p:nvPr/>
        </p:nvCxnSpPr>
        <p:spPr bwMode="auto">
          <a:xfrm flipH="1" flipV="1">
            <a:off x="304800" y="1828800"/>
            <a:ext cx="914400" cy="45720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435"/>
                                        </p:tgtEl>
                                        <p:attrNameLst>
                                          <p:attrName>style.visibility</p:attrName>
                                        </p:attrNameLst>
                                      </p:cBhvr>
                                      <p:to>
                                        <p:strVal val="visible"/>
                                      </p:to>
                                    </p:set>
                                    <p:anim calcmode="lin" valueType="num">
                                      <p:cBhvr>
                                        <p:cTn id="7" dur="500" fill="hold"/>
                                        <p:tgtEl>
                                          <p:spTgt spid="17435"/>
                                        </p:tgtEl>
                                        <p:attrNameLst>
                                          <p:attrName>ppt_w</p:attrName>
                                        </p:attrNameLst>
                                      </p:cBhvr>
                                      <p:tavLst>
                                        <p:tav tm="0">
                                          <p:val>
                                            <p:fltVal val="0"/>
                                          </p:val>
                                        </p:tav>
                                        <p:tav tm="100000">
                                          <p:val>
                                            <p:strVal val="#ppt_w"/>
                                          </p:val>
                                        </p:tav>
                                      </p:tavLst>
                                    </p:anim>
                                    <p:anim calcmode="lin" valueType="num">
                                      <p:cBhvr>
                                        <p:cTn id="8" dur="500" fill="hold"/>
                                        <p:tgtEl>
                                          <p:spTgt spid="17435"/>
                                        </p:tgtEl>
                                        <p:attrNameLst>
                                          <p:attrName>ppt_h</p:attrName>
                                        </p:attrNameLst>
                                      </p:cBhvr>
                                      <p:tavLst>
                                        <p:tav tm="0">
                                          <p:val>
                                            <p:fltVal val="0"/>
                                          </p:val>
                                        </p:tav>
                                        <p:tav tm="100000">
                                          <p:val>
                                            <p:strVal val="#ppt_h"/>
                                          </p:val>
                                        </p:tav>
                                      </p:tavLst>
                                    </p:anim>
                                    <p:animEffect transition="in" filter="fade">
                                      <p:cBhvr>
                                        <p:cTn id="9" dur="500"/>
                                        <p:tgtEl>
                                          <p:spTgt spid="1743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7429"/>
                                        </p:tgtEl>
                                        <p:attrNameLst>
                                          <p:attrName>style.visibility</p:attrName>
                                        </p:attrNameLst>
                                      </p:cBhvr>
                                      <p:to>
                                        <p:strVal val="visible"/>
                                      </p:to>
                                    </p:set>
                                    <p:anim calcmode="lin" valueType="num">
                                      <p:cBhvr>
                                        <p:cTn id="12" dur="500" fill="hold"/>
                                        <p:tgtEl>
                                          <p:spTgt spid="17429"/>
                                        </p:tgtEl>
                                        <p:attrNameLst>
                                          <p:attrName>ppt_w</p:attrName>
                                        </p:attrNameLst>
                                      </p:cBhvr>
                                      <p:tavLst>
                                        <p:tav tm="0">
                                          <p:val>
                                            <p:fltVal val="0"/>
                                          </p:val>
                                        </p:tav>
                                        <p:tav tm="100000">
                                          <p:val>
                                            <p:strVal val="#ppt_w"/>
                                          </p:val>
                                        </p:tav>
                                      </p:tavLst>
                                    </p:anim>
                                    <p:anim calcmode="lin" valueType="num">
                                      <p:cBhvr>
                                        <p:cTn id="13" dur="500" fill="hold"/>
                                        <p:tgtEl>
                                          <p:spTgt spid="17429"/>
                                        </p:tgtEl>
                                        <p:attrNameLst>
                                          <p:attrName>ppt_h</p:attrName>
                                        </p:attrNameLst>
                                      </p:cBhvr>
                                      <p:tavLst>
                                        <p:tav tm="0">
                                          <p:val>
                                            <p:fltVal val="0"/>
                                          </p:val>
                                        </p:tav>
                                        <p:tav tm="100000">
                                          <p:val>
                                            <p:strVal val="#ppt_h"/>
                                          </p:val>
                                        </p:tav>
                                      </p:tavLst>
                                    </p:anim>
                                    <p:animEffect transition="in" filter="fade">
                                      <p:cBhvr>
                                        <p:cTn id="14" dur="500"/>
                                        <p:tgtEl>
                                          <p:spTgt spid="17429"/>
                                        </p:tgtEl>
                                      </p:cBhvr>
                                    </p:animEffect>
                                  </p:childTnLst>
                                </p:cTn>
                              </p:par>
                              <p:par>
                                <p:cTn id="15" presetID="26" presetClass="emph" presetSubtype="0" repeatCount="2000" fill="hold" nodeType="withEffect">
                                  <p:stCondLst>
                                    <p:cond delay="0"/>
                                  </p:stCondLst>
                                  <p:childTnLst>
                                    <p:animEffect transition="out" filter="fade">
                                      <p:cBhvr>
                                        <p:cTn id="16" dur="500" tmFilter="0, 0; .2, .5; .8, .5; 1, 0"/>
                                        <p:tgtEl>
                                          <p:spTgt spid="17433"/>
                                        </p:tgtEl>
                                      </p:cBhvr>
                                    </p:animEffect>
                                    <p:animScale>
                                      <p:cBhvr>
                                        <p:cTn id="17" dur="250" autoRev="1" fill="hold"/>
                                        <p:tgtEl>
                                          <p:spTgt spid="174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12">
      <a:dk1>
        <a:srgbClr val="0C0C0C"/>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1CE3AAAC38834191134439A558CCD6" ma:contentTypeVersion="3" ma:contentTypeDescription="Create a new document." ma:contentTypeScope="" ma:versionID="4b697e4b3d163c15229695877ac6be77">
  <xsd:schema xmlns:xsd="http://www.w3.org/2001/XMLSchema" xmlns:xs="http://www.w3.org/2001/XMLSchema" xmlns:p="http://schemas.microsoft.com/office/2006/metadata/properties" xmlns:ns1="http://schemas.microsoft.com/sharepoint/v3" xmlns:ns2="1d496aed-39d0-4758-b3cf-4e4773287716" xmlns:ns3="ec930834-57ac-4fd3-9bdf-54d1d1f7f309" targetNamespace="http://schemas.microsoft.com/office/2006/metadata/properties" ma:root="true" ma:fieldsID="0e9ac4d98adaa02d98a88502c6e36ec8" ns1:_="" ns2:_="" ns3:_="">
    <xsd:import namespace="http://schemas.microsoft.com/sharepoint/v3"/>
    <xsd:import namespace="1d496aed-39d0-4758-b3cf-4e4773287716"/>
    <xsd:import namespace="ec930834-57ac-4fd3-9bdf-54d1d1f7f309"/>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c930834-57ac-4fd3-9bdf-54d1d1f7f309" elementFormDefault="qualified">
    <xsd:import namespace="http://schemas.microsoft.com/office/2006/documentManagement/types"/>
    <xsd:import namespace="http://schemas.microsoft.com/office/infopath/2007/PartnerControls"/>
    <xsd:element name="Page" ma:index="12" nillable="true" ma:displayName="Page" ma:list="{F37620F8-B634-4088-97E5-E51A4F2CDA57}"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age xmlns="ec930834-57ac-4fd3-9bdf-54d1d1f7f309" xsi:nil="true"/>
    <TaxCatchAll xmlns="1d496aed-39d0-4758-b3cf-4e4773287716"/>
    <Page_x0020_SubHeader xmlns="ec930834-57ac-4fd3-9bdf-54d1d1f7f309"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CCA03AB-520E-4A01-8D2F-9AF0B61CF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496aed-39d0-4758-b3cf-4e4773287716"/>
    <ds:schemaRef ds:uri="ec930834-57ac-4fd3-9bdf-54d1d1f7f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3478A8-7B15-4612-9351-B40FE8D3892F}">
  <ds:schemaRefs>
    <ds:schemaRef ds:uri="ec930834-57ac-4fd3-9bdf-54d1d1f7f309"/>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d496aed-39d0-4758-b3cf-4e477328771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64301</TotalTime>
  <Words>5706</Words>
  <Application>Microsoft Office PowerPoint</Application>
  <PresentationFormat>On-screen Show (4:3)</PresentationFormat>
  <Paragraphs>627</Paragraphs>
  <Slides>30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Wingdings 2</vt:lpstr>
      <vt:lpstr>Calibri</vt:lpstr>
      <vt:lpstr>Comic Sans MS</vt:lpstr>
      <vt:lpstr>Times New Roman</vt:lpstr>
      <vt:lpstr>Wingdings</vt:lpstr>
      <vt:lpstr>Paper</vt:lpstr>
      <vt:lpstr>PowerPoint Presentation</vt:lpstr>
      <vt:lpstr>School Bus Safety  </vt:lpstr>
      <vt:lpstr>Bus Stop Safety</vt:lpstr>
      <vt:lpstr>More Bus Stop Safety</vt:lpstr>
      <vt:lpstr>School Bus Danger Zone</vt:lpstr>
      <vt:lpstr>Loading from Door Side</vt:lpstr>
      <vt:lpstr>PowerPoint Presentation</vt:lpstr>
      <vt:lpstr>Segment 2</vt:lpstr>
      <vt:lpstr>Unloading to Door Side</vt:lpstr>
      <vt:lpstr>Student Responsibility –          Look Before Exiting</vt:lpstr>
      <vt:lpstr>Unloading to Door Side</vt:lpstr>
      <vt:lpstr>Unloading to Across the Road</vt:lpstr>
      <vt:lpstr>Unloading at School</vt:lpstr>
      <vt:lpstr>More Unloading at School (1)</vt:lpstr>
      <vt:lpstr>More Unloading at School (2)</vt:lpstr>
      <vt:lpstr>Loading at School</vt:lpstr>
      <vt:lpstr>More Loading at School (1)</vt:lpstr>
      <vt:lpstr>More Loading at School (2)</vt:lpstr>
      <vt:lpstr>Segment 3</vt:lpstr>
      <vt:lpstr>Riding Safely</vt:lpstr>
      <vt:lpstr>More Riding Safely (1)</vt:lpstr>
      <vt:lpstr>More Riding Safely (2)</vt:lpstr>
      <vt:lpstr>More Riding Safely (3)</vt:lpstr>
      <vt:lpstr>Emergency Evacuation</vt:lpstr>
      <vt:lpstr>More Emergency Evacuation (1)</vt:lpstr>
      <vt:lpstr>More Emergency Evacuation (2)</vt:lpstr>
      <vt:lpstr>Were You Paying Attention?</vt:lpstr>
      <vt:lpstr>Were You Paying Attention?</vt:lpstr>
      <vt:lpstr>Were You Paying Attention?</vt:lpstr>
      <vt:lpstr>Acknowledgements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 Monroe</dc:creator>
  <cp:lastModifiedBy>fcboe</cp:lastModifiedBy>
  <cp:revision>3041</cp:revision>
  <dcterms:created xsi:type="dcterms:W3CDTF">2011-03-01T18:21:31Z</dcterms:created>
  <dcterms:modified xsi:type="dcterms:W3CDTF">2017-07-30T17:38:07Z</dcterms:modified>
</cp:coreProperties>
</file>