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3"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0BE21E6-BDC2-4AA4-AB31-4ABBD809837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80B31-2385-411C-862A-311BB984DE5C}" type="datetimeFigureOut">
              <a:rPr lang="en-US" smtClean="0"/>
              <a:t>8/5/2020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0BE21E6-BDC2-4AA4-AB31-4ABBD8098371}" type="slidenum">
              <a:rPr lang="en-US" smtClean="0"/>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6080B31-2385-411C-862A-311BB984DE5C}" type="datetimeFigureOut">
              <a:rPr lang="en-US" smtClean="0"/>
              <a:t>8/5/2020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0BE21E6-BDC2-4AA4-AB31-4ABBD809837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471678" y="4419600"/>
            <a:ext cx="8062722" cy="707886"/>
          </a:xfrm>
          <a:prstGeom prst="rect">
            <a:avLst/>
          </a:prstGeom>
          <a:noFill/>
        </p:spPr>
        <p:txBody>
          <a:bodyPr wrap="square" rtlCol="0">
            <a:spAutoFit/>
          </a:bodyPr>
          <a:lstStyle/>
          <a:p>
            <a:pPr algn="ctr"/>
            <a:r>
              <a:rPr lang="en-US" sz="4000" b="1" dirty="0" smtClean="0">
                <a:solidFill>
                  <a:srgbClr val="0070C0"/>
                </a:solidFill>
              </a:rPr>
              <a:t>Sportsmanship Resolution</a:t>
            </a:r>
            <a:endParaRPr lang="en-US" sz="4000" b="1" dirty="0">
              <a:solidFill>
                <a:srgbClr val="0070C0"/>
              </a:solidFill>
            </a:endParaRPr>
          </a:p>
        </p:txBody>
      </p:sp>
    </p:spTree>
    <p:extLst>
      <p:ext uri="{BB962C8B-B14F-4D97-AF65-F5344CB8AC3E}">
        <p14:creationId xmlns:p14="http://schemas.microsoft.com/office/powerpoint/2010/main" val="360361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471678" y="2743200"/>
            <a:ext cx="8062722" cy="707886"/>
          </a:xfrm>
          <a:prstGeom prst="rect">
            <a:avLst/>
          </a:prstGeom>
          <a:noFill/>
        </p:spPr>
        <p:txBody>
          <a:bodyPr wrap="square" rtlCol="0">
            <a:spAutoFit/>
          </a:bodyPr>
          <a:lstStyle/>
          <a:p>
            <a:pPr algn="ctr"/>
            <a:r>
              <a:rPr lang="en-US" sz="4000" b="1" dirty="0" smtClean="0">
                <a:solidFill>
                  <a:srgbClr val="0070C0"/>
                </a:solidFill>
              </a:rPr>
              <a:t>Purpose?</a:t>
            </a:r>
            <a:endParaRPr lang="en-US" sz="4000" b="1" dirty="0">
              <a:solidFill>
                <a:srgbClr val="0070C0"/>
              </a:solidFill>
            </a:endParaRPr>
          </a:p>
        </p:txBody>
      </p:sp>
      <p:sp>
        <p:nvSpPr>
          <p:cNvPr id="3" name="TextBox 2"/>
          <p:cNvSpPr txBox="1"/>
          <p:nvPr/>
        </p:nvSpPr>
        <p:spPr>
          <a:xfrm>
            <a:off x="505015" y="3966091"/>
            <a:ext cx="8029385" cy="1200329"/>
          </a:xfrm>
          <a:prstGeom prst="rect">
            <a:avLst/>
          </a:prstGeom>
          <a:noFill/>
        </p:spPr>
        <p:txBody>
          <a:bodyPr wrap="square" rtlCol="0">
            <a:spAutoFit/>
          </a:bodyPr>
          <a:lstStyle/>
          <a:p>
            <a:pPr algn="ctr"/>
            <a:r>
              <a:rPr lang="en-US" sz="2400" b="1" dirty="0" smtClean="0">
                <a:solidFill>
                  <a:srgbClr val="FF0000"/>
                </a:solidFill>
              </a:rPr>
              <a:t>To provide clearer guidelines for acceptable behavior of coaches, players and spectators</a:t>
            </a:r>
            <a:r>
              <a:rPr lang="en-US" sz="2400" dirty="0" smtClean="0">
                <a:solidFill>
                  <a:srgbClr val="FF0000"/>
                </a:solidFill>
              </a:rPr>
              <a:t>.</a:t>
            </a:r>
          </a:p>
          <a:p>
            <a:pPr algn="ctr"/>
            <a:endParaRPr lang="en-US" sz="2400" dirty="0">
              <a:solidFill>
                <a:srgbClr val="0070C0"/>
              </a:solidFill>
            </a:endParaRPr>
          </a:p>
        </p:txBody>
      </p:sp>
      <p:sp>
        <p:nvSpPr>
          <p:cNvPr id="6" name="TextBox 5"/>
          <p:cNvSpPr txBox="1"/>
          <p:nvPr/>
        </p:nvSpPr>
        <p:spPr>
          <a:xfrm>
            <a:off x="505015" y="4876800"/>
            <a:ext cx="8181785" cy="1569660"/>
          </a:xfrm>
          <a:prstGeom prst="rect">
            <a:avLst/>
          </a:prstGeom>
          <a:noFill/>
        </p:spPr>
        <p:txBody>
          <a:bodyPr wrap="square" rtlCol="0">
            <a:spAutoFit/>
          </a:bodyPr>
          <a:lstStyle/>
          <a:p>
            <a:pPr algn="ctr"/>
            <a:r>
              <a:rPr lang="en-US" sz="2400" b="1" dirty="0" smtClean="0">
                <a:solidFill>
                  <a:srgbClr val="0070C0"/>
                </a:solidFill>
              </a:rPr>
              <a:t>Three simple rules to follow:</a:t>
            </a:r>
          </a:p>
          <a:p>
            <a:pPr marL="457200" indent="-457200" algn="ctr">
              <a:buAutoNum type="arabicPeriod"/>
            </a:pPr>
            <a:r>
              <a:rPr lang="en-US" sz="2400" b="1" dirty="0" smtClean="0">
                <a:solidFill>
                  <a:srgbClr val="0070C0"/>
                </a:solidFill>
              </a:rPr>
              <a:t>To get respect you must give respect.</a:t>
            </a:r>
          </a:p>
          <a:p>
            <a:pPr marL="457200" indent="-457200" algn="ctr">
              <a:buAutoNum type="arabicPeriod"/>
            </a:pPr>
            <a:r>
              <a:rPr lang="en-US" sz="2400" b="1" dirty="0" smtClean="0">
                <a:solidFill>
                  <a:srgbClr val="0070C0"/>
                </a:solidFill>
              </a:rPr>
              <a:t>That which you permit, you also promote.</a:t>
            </a:r>
          </a:p>
          <a:p>
            <a:pPr marL="457200" indent="-457200" algn="ctr">
              <a:buAutoNum type="arabicPeriod"/>
            </a:pPr>
            <a:r>
              <a:rPr lang="en-US" sz="2400" b="1" dirty="0" smtClean="0">
                <a:solidFill>
                  <a:srgbClr val="0070C0"/>
                </a:solidFill>
              </a:rPr>
              <a:t>To fix it, you must face it.</a:t>
            </a:r>
            <a:endParaRPr lang="en-US" sz="2400" b="1" dirty="0">
              <a:solidFill>
                <a:srgbClr val="0070C0"/>
              </a:solidFill>
            </a:endParaRPr>
          </a:p>
        </p:txBody>
      </p:sp>
    </p:spTree>
    <p:extLst>
      <p:ext uri="{BB962C8B-B14F-4D97-AF65-F5344CB8AC3E}">
        <p14:creationId xmlns:p14="http://schemas.microsoft.com/office/powerpoint/2010/main" val="495168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609600" y="2819400"/>
            <a:ext cx="8062722" cy="646331"/>
          </a:xfrm>
          <a:prstGeom prst="rect">
            <a:avLst/>
          </a:prstGeom>
          <a:noFill/>
        </p:spPr>
        <p:txBody>
          <a:bodyPr wrap="square" rtlCol="0">
            <a:spAutoFit/>
          </a:bodyPr>
          <a:lstStyle/>
          <a:p>
            <a:pPr algn="ctr"/>
            <a:r>
              <a:rPr lang="en-US" sz="3600" b="1" dirty="0" smtClean="0">
                <a:solidFill>
                  <a:srgbClr val="0070C0"/>
                </a:solidFill>
              </a:rPr>
              <a:t>A Zero Tolerance For:</a:t>
            </a:r>
            <a:endParaRPr lang="en-US" sz="3600" b="1" dirty="0">
              <a:solidFill>
                <a:srgbClr val="0070C0"/>
              </a:solidFill>
            </a:endParaRPr>
          </a:p>
        </p:txBody>
      </p:sp>
      <p:sp>
        <p:nvSpPr>
          <p:cNvPr id="3" name="TextBox 2"/>
          <p:cNvSpPr txBox="1"/>
          <p:nvPr/>
        </p:nvSpPr>
        <p:spPr>
          <a:xfrm>
            <a:off x="471678" y="3733800"/>
            <a:ext cx="8200644" cy="2677656"/>
          </a:xfrm>
          <a:prstGeom prst="rect">
            <a:avLst/>
          </a:prstGeom>
          <a:noFill/>
        </p:spPr>
        <p:txBody>
          <a:bodyPr wrap="square" rtlCol="0">
            <a:spAutoFit/>
          </a:bodyPr>
          <a:lstStyle/>
          <a:p>
            <a:pPr algn="ctr"/>
            <a:r>
              <a:rPr lang="en-US" sz="2400" b="1" dirty="0" smtClean="0">
                <a:solidFill>
                  <a:srgbClr val="FF0000"/>
                </a:solidFill>
              </a:rPr>
              <a:t>Profanity of any kind, </a:t>
            </a:r>
          </a:p>
          <a:p>
            <a:pPr algn="ctr"/>
            <a:r>
              <a:rPr lang="en-US" sz="2400" b="1" dirty="0" smtClean="0">
                <a:solidFill>
                  <a:srgbClr val="FF0000"/>
                </a:solidFill>
              </a:rPr>
              <a:t>Inappropriate language,</a:t>
            </a:r>
          </a:p>
          <a:p>
            <a:pPr algn="ctr"/>
            <a:r>
              <a:rPr lang="en-US" sz="2400" b="1" dirty="0" smtClean="0">
                <a:solidFill>
                  <a:srgbClr val="FF0000"/>
                </a:solidFill>
              </a:rPr>
              <a:t>Racial or </a:t>
            </a:r>
            <a:r>
              <a:rPr lang="en-US" sz="2400" b="1" dirty="0">
                <a:solidFill>
                  <a:srgbClr val="FF0000"/>
                </a:solidFill>
              </a:rPr>
              <a:t>E</a:t>
            </a:r>
            <a:r>
              <a:rPr lang="en-US" sz="2400" b="1" dirty="0" smtClean="0">
                <a:solidFill>
                  <a:srgbClr val="FF0000"/>
                </a:solidFill>
              </a:rPr>
              <a:t>thnic slurs,</a:t>
            </a:r>
          </a:p>
          <a:p>
            <a:pPr algn="ctr"/>
            <a:r>
              <a:rPr lang="en-US" sz="2400" b="1" dirty="0" smtClean="0">
                <a:solidFill>
                  <a:srgbClr val="FF0000"/>
                </a:solidFill>
              </a:rPr>
              <a:t>Sexist or Homophobic comments,</a:t>
            </a:r>
          </a:p>
          <a:p>
            <a:pPr algn="ctr"/>
            <a:r>
              <a:rPr lang="en-US" sz="2400" b="1" dirty="0" smtClean="0">
                <a:solidFill>
                  <a:srgbClr val="FF0000"/>
                </a:solidFill>
              </a:rPr>
              <a:t>directed at an official or opponent are not representative of the positive values of education-based education.</a:t>
            </a:r>
            <a:endParaRPr lang="en-US" sz="2400" b="1" dirty="0">
              <a:solidFill>
                <a:srgbClr val="FF0000"/>
              </a:solidFill>
            </a:endParaRPr>
          </a:p>
        </p:txBody>
      </p:sp>
    </p:spTree>
    <p:extLst>
      <p:ext uri="{BB962C8B-B14F-4D97-AF65-F5344CB8AC3E}">
        <p14:creationId xmlns:p14="http://schemas.microsoft.com/office/powerpoint/2010/main" val="49516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609600" y="2819400"/>
            <a:ext cx="8062722" cy="646331"/>
          </a:xfrm>
          <a:prstGeom prst="rect">
            <a:avLst/>
          </a:prstGeom>
          <a:noFill/>
        </p:spPr>
        <p:txBody>
          <a:bodyPr wrap="square" rtlCol="0">
            <a:spAutoFit/>
          </a:bodyPr>
          <a:lstStyle/>
          <a:p>
            <a:pPr algn="ctr"/>
            <a:r>
              <a:rPr lang="en-US" sz="3600" b="1" dirty="0" smtClean="0">
                <a:solidFill>
                  <a:srgbClr val="0070C0"/>
                </a:solidFill>
              </a:rPr>
              <a:t>Coaches: The Front Line!</a:t>
            </a:r>
            <a:endParaRPr lang="en-US" sz="3600" b="1" dirty="0">
              <a:solidFill>
                <a:srgbClr val="0070C0"/>
              </a:solidFill>
            </a:endParaRPr>
          </a:p>
        </p:txBody>
      </p:sp>
      <p:sp>
        <p:nvSpPr>
          <p:cNvPr id="3" name="TextBox 2"/>
          <p:cNvSpPr txBox="1"/>
          <p:nvPr/>
        </p:nvSpPr>
        <p:spPr>
          <a:xfrm>
            <a:off x="471678" y="3733800"/>
            <a:ext cx="8200644" cy="2569934"/>
          </a:xfrm>
          <a:prstGeom prst="rect">
            <a:avLst/>
          </a:prstGeom>
          <a:noFill/>
        </p:spPr>
        <p:txBody>
          <a:bodyPr wrap="square" rtlCol="0">
            <a:spAutoFit/>
          </a:bodyPr>
          <a:lstStyle/>
          <a:p>
            <a:pPr algn="ctr"/>
            <a:r>
              <a:rPr lang="en-US" sz="2300" b="1" dirty="0" smtClean="0">
                <a:solidFill>
                  <a:srgbClr val="FF0000"/>
                </a:solidFill>
              </a:rPr>
              <a:t>Coaches have an expected level of “goodness” when working with student-athletes. They are considered “role models” for the young and  impressionable. Good sportsmanship should never be replaced by derogatory, obscene, and distasteful actions.  The behavior of coaches is directly reflected in their players and fans.</a:t>
            </a:r>
            <a:endParaRPr lang="en-US" sz="2300" b="1" dirty="0">
              <a:solidFill>
                <a:srgbClr val="FF0000"/>
              </a:solidFill>
            </a:endParaRPr>
          </a:p>
        </p:txBody>
      </p:sp>
    </p:spTree>
    <p:extLst>
      <p:ext uri="{BB962C8B-B14F-4D97-AF65-F5344CB8AC3E}">
        <p14:creationId xmlns:p14="http://schemas.microsoft.com/office/powerpoint/2010/main" val="415556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609600" y="2819400"/>
            <a:ext cx="8062722" cy="646331"/>
          </a:xfrm>
          <a:prstGeom prst="rect">
            <a:avLst/>
          </a:prstGeom>
          <a:noFill/>
        </p:spPr>
        <p:txBody>
          <a:bodyPr wrap="square" rtlCol="0">
            <a:spAutoFit/>
          </a:bodyPr>
          <a:lstStyle/>
          <a:p>
            <a:pPr algn="ctr"/>
            <a:r>
              <a:rPr lang="en-US" sz="3600" b="1" dirty="0" smtClean="0">
                <a:solidFill>
                  <a:srgbClr val="0070C0"/>
                </a:solidFill>
              </a:rPr>
              <a:t>Game Officials’ Responsibility </a:t>
            </a:r>
            <a:endParaRPr lang="en-US" sz="3600" b="1" dirty="0">
              <a:solidFill>
                <a:srgbClr val="0070C0"/>
              </a:solidFill>
            </a:endParaRPr>
          </a:p>
        </p:txBody>
      </p:sp>
      <p:sp>
        <p:nvSpPr>
          <p:cNvPr id="3" name="TextBox 2"/>
          <p:cNvSpPr txBox="1"/>
          <p:nvPr/>
        </p:nvSpPr>
        <p:spPr>
          <a:xfrm>
            <a:off x="471678" y="3733800"/>
            <a:ext cx="8200644" cy="2569934"/>
          </a:xfrm>
          <a:prstGeom prst="rect">
            <a:avLst/>
          </a:prstGeom>
          <a:noFill/>
        </p:spPr>
        <p:txBody>
          <a:bodyPr wrap="square" rtlCol="0">
            <a:spAutoFit/>
          </a:bodyPr>
          <a:lstStyle/>
          <a:p>
            <a:pPr algn="ctr"/>
            <a:r>
              <a:rPr lang="en-US" sz="2300" b="1" dirty="0" smtClean="0">
                <a:solidFill>
                  <a:srgbClr val="FF0000"/>
                </a:solidFill>
              </a:rPr>
              <a:t>Officials are the “administrators of the game” in accordance with the rules of play and governing body policy.  As such, they also have an expectation to conduct themselves in a professional manner. As such, officials are held to the same level of accountability in areas of sportsmanship. </a:t>
            </a:r>
            <a:endParaRPr lang="en-US" sz="2300" b="1" dirty="0">
              <a:solidFill>
                <a:srgbClr val="FF0000"/>
              </a:solidFill>
            </a:endParaRPr>
          </a:p>
        </p:txBody>
      </p:sp>
    </p:spTree>
    <p:extLst>
      <p:ext uri="{BB962C8B-B14F-4D97-AF65-F5344CB8AC3E}">
        <p14:creationId xmlns:p14="http://schemas.microsoft.com/office/powerpoint/2010/main" val="239336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471678" y="2819400"/>
            <a:ext cx="8200644" cy="615553"/>
          </a:xfrm>
          <a:prstGeom prst="rect">
            <a:avLst/>
          </a:prstGeom>
          <a:noFill/>
        </p:spPr>
        <p:txBody>
          <a:bodyPr wrap="square" rtlCol="0">
            <a:spAutoFit/>
          </a:bodyPr>
          <a:lstStyle/>
          <a:p>
            <a:pPr algn="ctr"/>
            <a:r>
              <a:rPr lang="en-US" sz="3400" b="1" dirty="0" smtClean="0">
                <a:solidFill>
                  <a:srgbClr val="0070C0"/>
                </a:solidFill>
              </a:rPr>
              <a:t>Social Media is Not Your Friend</a:t>
            </a:r>
            <a:endParaRPr lang="en-US" sz="3400" b="1" dirty="0">
              <a:solidFill>
                <a:srgbClr val="0070C0"/>
              </a:solidFill>
            </a:endParaRPr>
          </a:p>
        </p:txBody>
      </p:sp>
      <p:sp>
        <p:nvSpPr>
          <p:cNvPr id="3" name="TextBox 2"/>
          <p:cNvSpPr txBox="1"/>
          <p:nvPr/>
        </p:nvSpPr>
        <p:spPr>
          <a:xfrm>
            <a:off x="471678" y="3581400"/>
            <a:ext cx="8200644" cy="2923877"/>
          </a:xfrm>
          <a:prstGeom prst="rect">
            <a:avLst/>
          </a:prstGeom>
          <a:noFill/>
        </p:spPr>
        <p:txBody>
          <a:bodyPr wrap="square" rtlCol="0">
            <a:spAutoFit/>
          </a:bodyPr>
          <a:lstStyle/>
          <a:p>
            <a:pPr algn="ctr"/>
            <a:r>
              <a:rPr lang="en-US" sz="2300" b="1" dirty="0" smtClean="0">
                <a:solidFill>
                  <a:srgbClr val="FF0000"/>
                </a:solidFill>
              </a:rPr>
              <a:t>GHSA By-Law 2.74 addresses the issue of comments to the media or on social media.  Coaches, administrators, and contest officials are prohibited from  making critical comments with reference to participants, schools, or officials. Violators are subject to penalties, fines, or suspension.</a:t>
            </a:r>
          </a:p>
          <a:p>
            <a:pPr algn="ctr"/>
            <a:r>
              <a:rPr lang="en-US" sz="2300" b="1" dirty="0" smtClean="0">
                <a:solidFill>
                  <a:srgbClr val="0070C0"/>
                </a:solidFill>
              </a:rPr>
              <a:t>“Think twice before you hit send!”</a:t>
            </a:r>
            <a:r>
              <a:rPr lang="en-US" sz="2300" b="1" dirty="0" smtClean="0">
                <a:solidFill>
                  <a:srgbClr val="FF0000"/>
                </a:solidFill>
              </a:rPr>
              <a:t> </a:t>
            </a:r>
            <a:endParaRPr lang="en-US" sz="2300" b="1" dirty="0">
              <a:solidFill>
                <a:srgbClr val="FF0000"/>
              </a:solidFill>
            </a:endParaRPr>
          </a:p>
        </p:txBody>
      </p:sp>
    </p:spTree>
    <p:extLst>
      <p:ext uri="{BB962C8B-B14F-4D97-AF65-F5344CB8AC3E}">
        <p14:creationId xmlns:p14="http://schemas.microsoft.com/office/powerpoint/2010/main" val="322680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609600" y="2819400"/>
            <a:ext cx="8062722" cy="646331"/>
          </a:xfrm>
          <a:prstGeom prst="rect">
            <a:avLst/>
          </a:prstGeom>
          <a:noFill/>
        </p:spPr>
        <p:txBody>
          <a:bodyPr wrap="square" rtlCol="0">
            <a:spAutoFit/>
          </a:bodyPr>
          <a:lstStyle/>
          <a:p>
            <a:pPr algn="ctr"/>
            <a:r>
              <a:rPr lang="en-US" sz="3600" b="1" dirty="0" smtClean="0">
                <a:solidFill>
                  <a:srgbClr val="0070C0"/>
                </a:solidFill>
              </a:rPr>
              <a:t>Repercussions of Actions</a:t>
            </a:r>
            <a:endParaRPr lang="en-US" sz="3600" b="1" dirty="0">
              <a:solidFill>
                <a:srgbClr val="0070C0"/>
              </a:solidFill>
            </a:endParaRPr>
          </a:p>
        </p:txBody>
      </p:sp>
      <p:sp>
        <p:nvSpPr>
          <p:cNvPr id="3" name="TextBox 2"/>
          <p:cNvSpPr txBox="1"/>
          <p:nvPr/>
        </p:nvSpPr>
        <p:spPr>
          <a:xfrm>
            <a:off x="471678" y="3733800"/>
            <a:ext cx="8200644" cy="2569934"/>
          </a:xfrm>
          <a:prstGeom prst="rect">
            <a:avLst/>
          </a:prstGeom>
          <a:noFill/>
        </p:spPr>
        <p:txBody>
          <a:bodyPr wrap="square" rtlCol="0">
            <a:spAutoFit/>
          </a:bodyPr>
          <a:lstStyle/>
          <a:p>
            <a:pPr algn="ctr"/>
            <a:r>
              <a:rPr lang="en-US" sz="2300" b="1" dirty="0" smtClean="0">
                <a:solidFill>
                  <a:srgbClr val="FF0000"/>
                </a:solidFill>
              </a:rPr>
              <a:t>With every action, there is a reaction. This holds true with events of poor sportsmanship. GHSA By-Law 2.72 outlines the penalties related to reported unsporting action.  By-Law 2.78 (c) addresses the potential for additional penalties assessed for repeat offenses by schools and/or coaches/players.</a:t>
            </a:r>
            <a:endParaRPr lang="en-US" sz="2300" b="1" dirty="0">
              <a:solidFill>
                <a:srgbClr val="FF0000"/>
              </a:solidFill>
            </a:endParaRPr>
          </a:p>
        </p:txBody>
      </p:sp>
    </p:spTree>
    <p:extLst>
      <p:ext uri="{BB962C8B-B14F-4D97-AF65-F5344CB8AC3E}">
        <p14:creationId xmlns:p14="http://schemas.microsoft.com/office/powerpoint/2010/main" val="3362577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5751576" cy="1295400"/>
          </a:xfrm>
        </p:spPr>
        <p:txBody>
          <a:bodyPr>
            <a:normAutofit/>
          </a:bodyPr>
          <a:lstStyle/>
          <a:p>
            <a:pPr algn="ctr"/>
            <a:r>
              <a:rPr lang="en-US" sz="3200" dirty="0" smtClean="0">
                <a:solidFill>
                  <a:srgbClr val="FF0000"/>
                </a:solidFill>
              </a:rPr>
              <a:t>GEORGIA HIGH SCHOOL ASSOCIATION</a:t>
            </a:r>
            <a:endParaRPr lang="en-US" sz="3200"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78" y="457200"/>
            <a:ext cx="2164294" cy="1371600"/>
          </a:xfrm>
          <a:prstGeom prst="rect">
            <a:avLst/>
          </a:prstGeom>
        </p:spPr>
      </p:pic>
      <p:sp>
        <p:nvSpPr>
          <p:cNvPr id="5" name="TextBox 4"/>
          <p:cNvSpPr txBox="1"/>
          <p:nvPr/>
        </p:nvSpPr>
        <p:spPr>
          <a:xfrm>
            <a:off x="609600" y="2819400"/>
            <a:ext cx="8062722" cy="646331"/>
          </a:xfrm>
          <a:prstGeom prst="rect">
            <a:avLst/>
          </a:prstGeom>
          <a:noFill/>
        </p:spPr>
        <p:txBody>
          <a:bodyPr wrap="square" rtlCol="0">
            <a:spAutoFit/>
          </a:bodyPr>
          <a:lstStyle/>
          <a:p>
            <a:pPr algn="ctr"/>
            <a:r>
              <a:rPr lang="en-US" sz="3600" b="1" dirty="0" smtClean="0">
                <a:solidFill>
                  <a:srgbClr val="0070C0"/>
                </a:solidFill>
              </a:rPr>
              <a:t>In Closing. . .</a:t>
            </a:r>
            <a:endParaRPr lang="en-US" sz="3600" b="1" dirty="0">
              <a:solidFill>
                <a:srgbClr val="0070C0"/>
              </a:solidFill>
            </a:endParaRPr>
          </a:p>
        </p:txBody>
      </p:sp>
      <p:sp>
        <p:nvSpPr>
          <p:cNvPr id="3" name="TextBox 2"/>
          <p:cNvSpPr txBox="1"/>
          <p:nvPr/>
        </p:nvSpPr>
        <p:spPr>
          <a:xfrm>
            <a:off x="471678" y="3733800"/>
            <a:ext cx="8200644" cy="2569934"/>
          </a:xfrm>
          <a:prstGeom prst="rect">
            <a:avLst/>
          </a:prstGeom>
          <a:noFill/>
        </p:spPr>
        <p:txBody>
          <a:bodyPr wrap="square" rtlCol="0">
            <a:spAutoFit/>
          </a:bodyPr>
          <a:lstStyle/>
          <a:p>
            <a:pPr algn="ctr"/>
            <a:r>
              <a:rPr lang="en-US" sz="2300" b="1" dirty="0" smtClean="0">
                <a:solidFill>
                  <a:srgbClr val="FF0000"/>
                </a:solidFill>
              </a:rPr>
              <a:t>Players, Coaches, and game officials never enter a contest with the intent of performing poorly. We need to embrace the idea that everyone involved with the game wants to perform well. When we do, high school athletics will become an enjoyable setting where wonderful memories are being built. </a:t>
            </a:r>
            <a:endParaRPr lang="en-US" sz="2300" b="1" dirty="0">
              <a:solidFill>
                <a:srgbClr val="FF0000"/>
              </a:solidFill>
            </a:endParaRPr>
          </a:p>
        </p:txBody>
      </p:sp>
    </p:spTree>
    <p:extLst>
      <p:ext uri="{BB962C8B-B14F-4D97-AF65-F5344CB8AC3E}">
        <p14:creationId xmlns:p14="http://schemas.microsoft.com/office/powerpoint/2010/main" val="990828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85</TotalTime>
  <Words>417</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GEORGIA HIGH SCHOOL ASSOCIATION</vt:lpstr>
      <vt:lpstr>GEORGIA HIGH SCHOOL ASSOCIATION</vt:lpstr>
      <vt:lpstr>GEORGIA HIGH SCHOOL ASSOCIATION</vt:lpstr>
      <vt:lpstr>GEORGIA HIGH SCHOOL ASSOCIATION</vt:lpstr>
      <vt:lpstr>GEORGIA HIGH SCHOOL ASSOCIATION</vt:lpstr>
      <vt:lpstr>GEORGIA HIGH SCHOOL ASSOCIATION</vt:lpstr>
      <vt:lpstr>GEORGIA HIGH SCHOOL ASSOCIATION</vt:lpstr>
      <vt:lpstr>GEORGIA HIGH SCHOOL ASSOCIATION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HIGH SCHOOL ASSOCIATION</dc:title>
  <dc:creator>Windows User</dc:creator>
  <cp:lastModifiedBy>Windows User</cp:lastModifiedBy>
  <cp:revision>9</cp:revision>
  <dcterms:created xsi:type="dcterms:W3CDTF">2020-07-09T17:11:14Z</dcterms:created>
  <dcterms:modified xsi:type="dcterms:W3CDTF">2020-08-05T11:25:38Z</dcterms:modified>
</cp:coreProperties>
</file>