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94660"/>
  </p:normalViewPr>
  <p:slideViewPr>
    <p:cSldViewPr>
      <p:cViewPr varScale="1">
        <p:scale>
          <a:sx n="105" d="100"/>
          <a:sy n="105" d="100"/>
        </p:scale>
        <p:origin x="-12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32F69-8ADB-45B8-A602-D646FF76F280}"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DABFAB77-1DF4-48DA-9B0B-1E6BC926B142}">
      <dgm:prSet phldrT="[Text]"/>
      <dgm:spPr/>
      <dgm:t>
        <a:bodyPr/>
        <a:lstStyle/>
        <a:p>
          <a:r>
            <a:rPr lang="en-US" dirty="0" smtClean="0">
              <a:solidFill>
                <a:schemeClr val="bg1"/>
              </a:solidFill>
            </a:rPr>
            <a:t>Exercise, nutrition, rest, stress management</a:t>
          </a:r>
          <a:endParaRPr lang="en-US" dirty="0">
            <a:solidFill>
              <a:schemeClr val="bg1"/>
            </a:solidFill>
          </a:endParaRPr>
        </a:p>
      </dgm:t>
    </dgm:pt>
    <dgm:pt modelId="{A877BD8C-DAAD-40BC-883A-AB66ED4FE025}" type="parTrans" cxnId="{66791FE7-CCBA-4F08-BE9B-DC86ACF9DF5D}">
      <dgm:prSet/>
      <dgm:spPr/>
      <dgm:t>
        <a:bodyPr/>
        <a:lstStyle/>
        <a:p>
          <a:endParaRPr lang="en-US"/>
        </a:p>
      </dgm:t>
    </dgm:pt>
    <dgm:pt modelId="{3479A0D8-C8BB-4F42-B85E-4B5A8A24FF5B}" type="sibTrans" cxnId="{66791FE7-CCBA-4F08-BE9B-DC86ACF9DF5D}">
      <dgm:prSet/>
      <dgm:spPr/>
      <dgm:t>
        <a:bodyPr/>
        <a:lstStyle/>
        <a:p>
          <a:endParaRPr lang="en-US"/>
        </a:p>
      </dgm:t>
    </dgm:pt>
    <dgm:pt modelId="{56577EFD-1128-480B-A59C-30FEF00C6F93}">
      <dgm:prSet phldrT="[Text]"/>
      <dgm:spPr/>
      <dgm:t>
        <a:bodyPr/>
        <a:lstStyle/>
        <a:p>
          <a:pPr algn="ctr"/>
          <a:r>
            <a:rPr lang="en-US" b="1" dirty="0" smtClean="0"/>
            <a:t>BODY</a:t>
          </a:r>
          <a:endParaRPr lang="en-US" b="1" dirty="0"/>
        </a:p>
      </dgm:t>
    </dgm:pt>
    <dgm:pt modelId="{E8AE1E8C-203E-49FD-B09C-114DEA613026}" type="parTrans" cxnId="{3C785A63-D73B-4F5C-89CF-E801B9ECADC9}">
      <dgm:prSet/>
      <dgm:spPr/>
      <dgm:t>
        <a:bodyPr/>
        <a:lstStyle/>
        <a:p>
          <a:endParaRPr lang="en-US"/>
        </a:p>
      </dgm:t>
    </dgm:pt>
    <dgm:pt modelId="{1E009838-2084-4493-B5B1-43F9A8F05E7E}" type="sibTrans" cxnId="{3C785A63-D73B-4F5C-89CF-E801B9ECADC9}">
      <dgm:prSet/>
      <dgm:spPr/>
      <dgm:t>
        <a:bodyPr/>
        <a:lstStyle/>
        <a:p>
          <a:endParaRPr lang="en-US"/>
        </a:p>
      </dgm:t>
    </dgm:pt>
    <dgm:pt modelId="{F626AF10-F818-4B13-B062-A6E4D4A7966D}">
      <dgm:prSet phldrT="[Text]"/>
      <dgm:spPr/>
      <dgm:t>
        <a:bodyPr/>
        <a:lstStyle/>
        <a:p>
          <a:r>
            <a:rPr lang="en-US" b="1" dirty="0" smtClean="0"/>
            <a:t>Managing key relationships, doing for others</a:t>
          </a:r>
          <a:endParaRPr lang="en-US" b="1" dirty="0"/>
        </a:p>
      </dgm:t>
    </dgm:pt>
    <dgm:pt modelId="{5D90E19B-6528-43AE-AB32-2948965AB9A2}" type="parTrans" cxnId="{5DE5B9B8-FDDA-4EE3-84E7-D1871551886B}">
      <dgm:prSet/>
      <dgm:spPr/>
      <dgm:t>
        <a:bodyPr/>
        <a:lstStyle/>
        <a:p>
          <a:endParaRPr lang="en-US"/>
        </a:p>
      </dgm:t>
    </dgm:pt>
    <dgm:pt modelId="{E9BA3646-4697-47DB-A064-9F3D1F93C498}" type="sibTrans" cxnId="{5DE5B9B8-FDDA-4EE3-84E7-D1871551886B}">
      <dgm:prSet/>
      <dgm:spPr/>
      <dgm:t>
        <a:bodyPr/>
        <a:lstStyle/>
        <a:p>
          <a:endParaRPr lang="en-US"/>
        </a:p>
      </dgm:t>
    </dgm:pt>
    <dgm:pt modelId="{F3B35E2E-5A2F-4362-8B38-A7863D44C21E}">
      <dgm:prSet phldrT="[Text]"/>
      <dgm:spPr/>
      <dgm:t>
        <a:bodyPr/>
        <a:lstStyle/>
        <a:p>
          <a:pPr algn="ctr"/>
          <a:r>
            <a:rPr lang="en-US" b="1" dirty="0" smtClean="0"/>
            <a:t>HEART</a:t>
          </a:r>
          <a:endParaRPr lang="en-US" b="1" dirty="0"/>
        </a:p>
      </dgm:t>
    </dgm:pt>
    <dgm:pt modelId="{40DF9063-78B4-469A-B52E-903E1A5F2537}" type="parTrans" cxnId="{A1BFD751-CA7E-453E-BD12-8CF87881E639}">
      <dgm:prSet/>
      <dgm:spPr/>
      <dgm:t>
        <a:bodyPr/>
        <a:lstStyle/>
        <a:p>
          <a:endParaRPr lang="en-US"/>
        </a:p>
      </dgm:t>
    </dgm:pt>
    <dgm:pt modelId="{B2BD6258-7970-4C66-B439-582E30610021}" type="sibTrans" cxnId="{A1BFD751-CA7E-453E-BD12-8CF87881E639}">
      <dgm:prSet/>
      <dgm:spPr/>
      <dgm:t>
        <a:bodyPr/>
        <a:lstStyle/>
        <a:p>
          <a:endParaRPr lang="en-US"/>
        </a:p>
      </dgm:t>
    </dgm:pt>
    <dgm:pt modelId="{70A667CD-448C-4C33-8931-7DFD55904D97}">
      <dgm:prSet phldrT="[Text]"/>
      <dgm:spPr/>
      <dgm:t>
        <a:bodyPr/>
        <a:lstStyle/>
        <a:p>
          <a:r>
            <a:rPr lang="en-US" dirty="0" smtClean="0"/>
            <a:t>Service, values, inspirational, nature</a:t>
          </a:r>
          <a:endParaRPr lang="en-US" dirty="0"/>
        </a:p>
      </dgm:t>
    </dgm:pt>
    <dgm:pt modelId="{A85AE12A-C5DD-4086-8BEF-4BF3B67AE355}" type="parTrans" cxnId="{807CAD7C-8B71-4BD5-8962-9864A191EA8E}">
      <dgm:prSet/>
      <dgm:spPr/>
      <dgm:t>
        <a:bodyPr/>
        <a:lstStyle/>
        <a:p>
          <a:endParaRPr lang="en-US"/>
        </a:p>
      </dgm:t>
    </dgm:pt>
    <dgm:pt modelId="{6433E3BE-B839-4A5A-9F53-19911ABF9BEB}" type="sibTrans" cxnId="{807CAD7C-8B71-4BD5-8962-9864A191EA8E}">
      <dgm:prSet/>
      <dgm:spPr/>
      <dgm:t>
        <a:bodyPr/>
        <a:lstStyle/>
        <a:p>
          <a:endParaRPr lang="en-US"/>
        </a:p>
      </dgm:t>
    </dgm:pt>
    <dgm:pt modelId="{6BCE4B55-4F8F-4E9F-9B6D-B8413D916E61}">
      <dgm:prSet phldrT="[Text]"/>
      <dgm:spPr/>
      <dgm:t>
        <a:bodyPr/>
        <a:lstStyle/>
        <a:p>
          <a:pPr algn="ctr"/>
          <a:r>
            <a:rPr lang="en-US" b="1" dirty="0" smtClean="0"/>
            <a:t>SPIRIT</a:t>
          </a:r>
          <a:endParaRPr lang="en-US" b="1" dirty="0"/>
        </a:p>
      </dgm:t>
    </dgm:pt>
    <dgm:pt modelId="{3BD243CD-35CE-4CA1-8EDD-6A2FE0A77B1C}" type="parTrans" cxnId="{56101717-3950-4F48-BD28-275B95917765}">
      <dgm:prSet/>
      <dgm:spPr/>
      <dgm:t>
        <a:bodyPr/>
        <a:lstStyle/>
        <a:p>
          <a:endParaRPr lang="en-US"/>
        </a:p>
      </dgm:t>
    </dgm:pt>
    <dgm:pt modelId="{094F44A7-31A2-4C30-A6DF-D06BD21CAAC7}" type="sibTrans" cxnId="{56101717-3950-4F48-BD28-275B95917765}">
      <dgm:prSet/>
      <dgm:spPr/>
      <dgm:t>
        <a:bodyPr/>
        <a:lstStyle/>
        <a:p>
          <a:endParaRPr lang="en-US"/>
        </a:p>
      </dgm:t>
    </dgm:pt>
    <dgm:pt modelId="{C02EDA90-637B-42B3-80D9-BACBB970B918}">
      <dgm:prSet phldrT="[Text]"/>
      <dgm:spPr/>
      <dgm:t>
        <a:bodyPr/>
        <a:lstStyle/>
        <a:p>
          <a:r>
            <a:rPr lang="en-US" b="1" dirty="0" smtClean="0"/>
            <a:t>Reading, writing, learning, study</a:t>
          </a:r>
          <a:endParaRPr lang="en-US" b="1" dirty="0"/>
        </a:p>
      </dgm:t>
    </dgm:pt>
    <dgm:pt modelId="{1B805037-48A9-4B40-8A53-942CDB99E8F3}" type="parTrans" cxnId="{C9AB75A8-8D71-4F93-9031-BFC76020CC46}">
      <dgm:prSet/>
      <dgm:spPr/>
      <dgm:t>
        <a:bodyPr/>
        <a:lstStyle/>
        <a:p>
          <a:endParaRPr lang="en-US"/>
        </a:p>
      </dgm:t>
    </dgm:pt>
    <dgm:pt modelId="{C2A33649-496E-48C8-804D-A677DA2A6858}" type="sibTrans" cxnId="{C9AB75A8-8D71-4F93-9031-BFC76020CC46}">
      <dgm:prSet/>
      <dgm:spPr/>
      <dgm:t>
        <a:bodyPr/>
        <a:lstStyle/>
        <a:p>
          <a:endParaRPr lang="en-US"/>
        </a:p>
      </dgm:t>
    </dgm:pt>
    <dgm:pt modelId="{B47570DF-41EC-4785-8262-3BBF968B8629}">
      <dgm:prSet phldrT="[Text]"/>
      <dgm:spPr/>
      <dgm:t>
        <a:bodyPr/>
        <a:lstStyle/>
        <a:p>
          <a:pPr algn="ctr"/>
          <a:r>
            <a:rPr lang="en-US" b="1" dirty="0" smtClean="0"/>
            <a:t>MIND</a:t>
          </a:r>
          <a:endParaRPr lang="en-US" b="1" dirty="0"/>
        </a:p>
      </dgm:t>
    </dgm:pt>
    <dgm:pt modelId="{04458364-B7AB-48C4-97EB-2848D60FD0FE}" type="parTrans" cxnId="{2311748A-AED0-491A-9D45-B2E1F9F1918A}">
      <dgm:prSet/>
      <dgm:spPr/>
      <dgm:t>
        <a:bodyPr/>
        <a:lstStyle/>
        <a:p>
          <a:endParaRPr lang="en-US"/>
        </a:p>
      </dgm:t>
    </dgm:pt>
    <dgm:pt modelId="{52559915-0E57-46B3-82C9-6DBC4CC39992}" type="sibTrans" cxnId="{2311748A-AED0-491A-9D45-B2E1F9F1918A}">
      <dgm:prSet/>
      <dgm:spPr/>
      <dgm:t>
        <a:bodyPr/>
        <a:lstStyle/>
        <a:p>
          <a:endParaRPr lang="en-US"/>
        </a:p>
      </dgm:t>
    </dgm:pt>
    <dgm:pt modelId="{586E88E5-8173-4A0D-AB1D-BF9EC05A714B}" type="pres">
      <dgm:prSet presAssocID="{1C132F69-8ADB-45B8-A602-D646FF76F280}" presName="cycleMatrixDiagram" presStyleCnt="0">
        <dgm:presLayoutVars>
          <dgm:chMax val="1"/>
          <dgm:dir/>
          <dgm:animLvl val="lvl"/>
          <dgm:resizeHandles val="exact"/>
        </dgm:presLayoutVars>
      </dgm:prSet>
      <dgm:spPr/>
      <dgm:t>
        <a:bodyPr/>
        <a:lstStyle/>
        <a:p>
          <a:endParaRPr lang="en-US"/>
        </a:p>
      </dgm:t>
    </dgm:pt>
    <dgm:pt modelId="{F89D6296-658A-4042-8D6B-7B86CDB39949}" type="pres">
      <dgm:prSet presAssocID="{1C132F69-8ADB-45B8-A602-D646FF76F280}" presName="children" presStyleCnt="0"/>
      <dgm:spPr/>
    </dgm:pt>
    <dgm:pt modelId="{1915E6F5-54BB-423A-98BC-A42E8E106245}" type="pres">
      <dgm:prSet presAssocID="{1C132F69-8ADB-45B8-A602-D646FF76F280}" presName="child1group" presStyleCnt="0"/>
      <dgm:spPr/>
    </dgm:pt>
    <dgm:pt modelId="{633BA460-0268-44CA-88A7-B14CDD9EA5FD}" type="pres">
      <dgm:prSet presAssocID="{1C132F69-8ADB-45B8-A602-D646FF76F280}" presName="child1" presStyleLbl="bgAcc1" presStyleIdx="0" presStyleCnt="4"/>
      <dgm:spPr/>
      <dgm:t>
        <a:bodyPr/>
        <a:lstStyle/>
        <a:p>
          <a:endParaRPr lang="en-US"/>
        </a:p>
      </dgm:t>
    </dgm:pt>
    <dgm:pt modelId="{73E3B389-0684-46DE-947B-230649F516DF}" type="pres">
      <dgm:prSet presAssocID="{1C132F69-8ADB-45B8-A602-D646FF76F280}" presName="child1Text" presStyleLbl="bgAcc1" presStyleIdx="0" presStyleCnt="4">
        <dgm:presLayoutVars>
          <dgm:bulletEnabled val="1"/>
        </dgm:presLayoutVars>
      </dgm:prSet>
      <dgm:spPr/>
      <dgm:t>
        <a:bodyPr/>
        <a:lstStyle/>
        <a:p>
          <a:endParaRPr lang="en-US"/>
        </a:p>
      </dgm:t>
    </dgm:pt>
    <dgm:pt modelId="{F0CC94F0-AB0C-4BF9-9B78-032F5C7BB48F}" type="pres">
      <dgm:prSet presAssocID="{1C132F69-8ADB-45B8-A602-D646FF76F280}" presName="child2group" presStyleCnt="0"/>
      <dgm:spPr/>
    </dgm:pt>
    <dgm:pt modelId="{B1281840-4A03-4A44-B1E2-8903EA86F338}" type="pres">
      <dgm:prSet presAssocID="{1C132F69-8ADB-45B8-A602-D646FF76F280}" presName="child2" presStyleLbl="bgAcc1" presStyleIdx="1" presStyleCnt="4"/>
      <dgm:spPr/>
      <dgm:t>
        <a:bodyPr/>
        <a:lstStyle/>
        <a:p>
          <a:endParaRPr lang="en-US"/>
        </a:p>
      </dgm:t>
    </dgm:pt>
    <dgm:pt modelId="{EF1B3BDF-D99D-4C16-B972-39A78DBC95AD}" type="pres">
      <dgm:prSet presAssocID="{1C132F69-8ADB-45B8-A602-D646FF76F280}" presName="child2Text" presStyleLbl="bgAcc1" presStyleIdx="1" presStyleCnt="4">
        <dgm:presLayoutVars>
          <dgm:bulletEnabled val="1"/>
        </dgm:presLayoutVars>
      </dgm:prSet>
      <dgm:spPr/>
      <dgm:t>
        <a:bodyPr/>
        <a:lstStyle/>
        <a:p>
          <a:endParaRPr lang="en-US"/>
        </a:p>
      </dgm:t>
    </dgm:pt>
    <dgm:pt modelId="{B8239F43-907A-4337-90BC-FB54E2910733}" type="pres">
      <dgm:prSet presAssocID="{1C132F69-8ADB-45B8-A602-D646FF76F280}" presName="child3group" presStyleCnt="0"/>
      <dgm:spPr/>
    </dgm:pt>
    <dgm:pt modelId="{6EF2DC86-4D36-4B2F-B34C-03C5F194514F}" type="pres">
      <dgm:prSet presAssocID="{1C132F69-8ADB-45B8-A602-D646FF76F280}" presName="child3" presStyleLbl="bgAcc1" presStyleIdx="2" presStyleCnt="4"/>
      <dgm:spPr/>
      <dgm:t>
        <a:bodyPr/>
        <a:lstStyle/>
        <a:p>
          <a:endParaRPr lang="en-US"/>
        </a:p>
      </dgm:t>
    </dgm:pt>
    <dgm:pt modelId="{B6F7B0E7-9C76-45F8-81CB-81077EEEE1F1}" type="pres">
      <dgm:prSet presAssocID="{1C132F69-8ADB-45B8-A602-D646FF76F280}" presName="child3Text" presStyleLbl="bgAcc1" presStyleIdx="2" presStyleCnt="4">
        <dgm:presLayoutVars>
          <dgm:bulletEnabled val="1"/>
        </dgm:presLayoutVars>
      </dgm:prSet>
      <dgm:spPr/>
      <dgm:t>
        <a:bodyPr/>
        <a:lstStyle/>
        <a:p>
          <a:endParaRPr lang="en-US"/>
        </a:p>
      </dgm:t>
    </dgm:pt>
    <dgm:pt modelId="{CD896D7B-95EB-4B0D-9E0A-4DB20205A5F6}" type="pres">
      <dgm:prSet presAssocID="{1C132F69-8ADB-45B8-A602-D646FF76F280}" presName="child4group" presStyleCnt="0"/>
      <dgm:spPr/>
    </dgm:pt>
    <dgm:pt modelId="{CA29ACE7-67A0-4885-B65D-7FCD9E7089A5}" type="pres">
      <dgm:prSet presAssocID="{1C132F69-8ADB-45B8-A602-D646FF76F280}" presName="child4" presStyleLbl="bgAcc1" presStyleIdx="3" presStyleCnt="4"/>
      <dgm:spPr/>
      <dgm:t>
        <a:bodyPr/>
        <a:lstStyle/>
        <a:p>
          <a:endParaRPr lang="en-US"/>
        </a:p>
      </dgm:t>
    </dgm:pt>
    <dgm:pt modelId="{B6F5156A-0499-41F9-B193-2B9AEF897733}" type="pres">
      <dgm:prSet presAssocID="{1C132F69-8ADB-45B8-A602-D646FF76F280}" presName="child4Text" presStyleLbl="bgAcc1" presStyleIdx="3" presStyleCnt="4">
        <dgm:presLayoutVars>
          <dgm:bulletEnabled val="1"/>
        </dgm:presLayoutVars>
      </dgm:prSet>
      <dgm:spPr/>
      <dgm:t>
        <a:bodyPr/>
        <a:lstStyle/>
        <a:p>
          <a:endParaRPr lang="en-US"/>
        </a:p>
      </dgm:t>
    </dgm:pt>
    <dgm:pt modelId="{50156C02-4DE3-4E10-B581-4CAC03215608}" type="pres">
      <dgm:prSet presAssocID="{1C132F69-8ADB-45B8-A602-D646FF76F280}" presName="childPlaceholder" presStyleCnt="0"/>
      <dgm:spPr/>
    </dgm:pt>
    <dgm:pt modelId="{CABBD4B8-2630-4006-BFF5-93B5EF557B84}" type="pres">
      <dgm:prSet presAssocID="{1C132F69-8ADB-45B8-A602-D646FF76F280}" presName="circle" presStyleCnt="0"/>
      <dgm:spPr/>
    </dgm:pt>
    <dgm:pt modelId="{14E3FC95-39CC-4660-BF94-26FCC33B283F}" type="pres">
      <dgm:prSet presAssocID="{1C132F69-8ADB-45B8-A602-D646FF76F280}" presName="quadrant1" presStyleLbl="node1" presStyleIdx="0" presStyleCnt="4">
        <dgm:presLayoutVars>
          <dgm:chMax val="1"/>
          <dgm:bulletEnabled val="1"/>
        </dgm:presLayoutVars>
      </dgm:prSet>
      <dgm:spPr/>
      <dgm:t>
        <a:bodyPr/>
        <a:lstStyle/>
        <a:p>
          <a:endParaRPr lang="en-US"/>
        </a:p>
      </dgm:t>
    </dgm:pt>
    <dgm:pt modelId="{9C7A4666-D7B3-4A48-A98C-ABECB132323B}" type="pres">
      <dgm:prSet presAssocID="{1C132F69-8ADB-45B8-A602-D646FF76F280}" presName="quadrant2" presStyleLbl="node1" presStyleIdx="1" presStyleCnt="4">
        <dgm:presLayoutVars>
          <dgm:chMax val="1"/>
          <dgm:bulletEnabled val="1"/>
        </dgm:presLayoutVars>
      </dgm:prSet>
      <dgm:spPr/>
      <dgm:t>
        <a:bodyPr/>
        <a:lstStyle/>
        <a:p>
          <a:endParaRPr lang="en-US"/>
        </a:p>
      </dgm:t>
    </dgm:pt>
    <dgm:pt modelId="{AAB7C79F-CF4D-490D-8E3A-CF3598AF34BE}" type="pres">
      <dgm:prSet presAssocID="{1C132F69-8ADB-45B8-A602-D646FF76F280}" presName="quadrant3" presStyleLbl="node1" presStyleIdx="2" presStyleCnt="4">
        <dgm:presLayoutVars>
          <dgm:chMax val="1"/>
          <dgm:bulletEnabled val="1"/>
        </dgm:presLayoutVars>
      </dgm:prSet>
      <dgm:spPr/>
      <dgm:t>
        <a:bodyPr/>
        <a:lstStyle/>
        <a:p>
          <a:endParaRPr lang="en-US"/>
        </a:p>
      </dgm:t>
    </dgm:pt>
    <dgm:pt modelId="{C1E94255-D771-4AA1-9D08-E9DE5695C0E3}" type="pres">
      <dgm:prSet presAssocID="{1C132F69-8ADB-45B8-A602-D646FF76F280}" presName="quadrant4" presStyleLbl="node1" presStyleIdx="3" presStyleCnt="4">
        <dgm:presLayoutVars>
          <dgm:chMax val="1"/>
          <dgm:bulletEnabled val="1"/>
        </dgm:presLayoutVars>
      </dgm:prSet>
      <dgm:spPr/>
      <dgm:t>
        <a:bodyPr/>
        <a:lstStyle/>
        <a:p>
          <a:endParaRPr lang="en-US"/>
        </a:p>
      </dgm:t>
    </dgm:pt>
    <dgm:pt modelId="{2171D53A-A173-4405-887D-A71967FDC193}" type="pres">
      <dgm:prSet presAssocID="{1C132F69-8ADB-45B8-A602-D646FF76F280}" presName="quadrantPlaceholder" presStyleCnt="0"/>
      <dgm:spPr/>
    </dgm:pt>
    <dgm:pt modelId="{28B8661F-26D3-4048-97D0-419D6030621E}" type="pres">
      <dgm:prSet presAssocID="{1C132F69-8ADB-45B8-A602-D646FF76F280}" presName="center1" presStyleLbl="fgShp" presStyleIdx="0" presStyleCnt="2"/>
      <dgm:spPr/>
    </dgm:pt>
    <dgm:pt modelId="{8A69E4C0-A1ED-4464-A03C-2506AF75D109}" type="pres">
      <dgm:prSet presAssocID="{1C132F69-8ADB-45B8-A602-D646FF76F280}" presName="center2" presStyleLbl="fgShp" presStyleIdx="1" presStyleCnt="2"/>
      <dgm:spPr/>
    </dgm:pt>
  </dgm:ptLst>
  <dgm:cxnLst>
    <dgm:cxn modelId="{72AD6682-6498-4585-A07E-1DE506DCD782}" type="presOf" srcId="{C02EDA90-637B-42B3-80D9-BACBB970B918}" destId="{C1E94255-D771-4AA1-9D08-E9DE5695C0E3}" srcOrd="0" destOrd="0" presId="urn:microsoft.com/office/officeart/2005/8/layout/cycle4"/>
    <dgm:cxn modelId="{DDDB37D6-6983-47AB-8099-218E56F512DE}" type="presOf" srcId="{56577EFD-1128-480B-A59C-30FEF00C6F93}" destId="{73E3B389-0684-46DE-947B-230649F516DF}" srcOrd="1" destOrd="0" presId="urn:microsoft.com/office/officeart/2005/8/layout/cycle4"/>
    <dgm:cxn modelId="{56101717-3950-4F48-BD28-275B95917765}" srcId="{70A667CD-448C-4C33-8931-7DFD55904D97}" destId="{6BCE4B55-4F8F-4E9F-9B6D-B8413D916E61}" srcOrd="0" destOrd="0" parTransId="{3BD243CD-35CE-4CA1-8EDD-6A2FE0A77B1C}" sibTransId="{094F44A7-31A2-4C30-A6DF-D06BD21CAAC7}"/>
    <dgm:cxn modelId="{5DE5B9B8-FDDA-4EE3-84E7-D1871551886B}" srcId="{1C132F69-8ADB-45B8-A602-D646FF76F280}" destId="{F626AF10-F818-4B13-B062-A6E4D4A7966D}" srcOrd="1" destOrd="0" parTransId="{5D90E19B-6528-43AE-AB32-2948965AB9A2}" sibTransId="{E9BA3646-4697-47DB-A064-9F3D1F93C498}"/>
    <dgm:cxn modelId="{807CAD7C-8B71-4BD5-8962-9864A191EA8E}" srcId="{1C132F69-8ADB-45B8-A602-D646FF76F280}" destId="{70A667CD-448C-4C33-8931-7DFD55904D97}" srcOrd="2" destOrd="0" parTransId="{A85AE12A-C5DD-4086-8BEF-4BF3B67AE355}" sibTransId="{6433E3BE-B839-4A5A-9F53-19911ABF9BEB}"/>
    <dgm:cxn modelId="{8B9BD798-F920-42F0-930C-62C2A4901B98}" type="presOf" srcId="{DABFAB77-1DF4-48DA-9B0B-1E6BC926B142}" destId="{14E3FC95-39CC-4660-BF94-26FCC33B283F}" srcOrd="0" destOrd="0" presId="urn:microsoft.com/office/officeart/2005/8/layout/cycle4"/>
    <dgm:cxn modelId="{66791FE7-CCBA-4F08-BE9B-DC86ACF9DF5D}" srcId="{1C132F69-8ADB-45B8-A602-D646FF76F280}" destId="{DABFAB77-1DF4-48DA-9B0B-1E6BC926B142}" srcOrd="0" destOrd="0" parTransId="{A877BD8C-DAAD-40BC-883A-AB66ED4FE025}" sibTransId="{3479A0D8-C8BB-4F42-B85E-4B5A8A24FF5B}"/>
    <dgm:cxn modelId="{EC980559-AEE3-4D6C-B073-8EE97AFA3674}" type="presOf" srcId="{F3B35E2E-5A2F-4362-8B38-A7863D44C21E}" destId="{EF1B3BDF-D99D-4C16-B972-39A78DBC95AD}" srcOrd="1" destOrd="0" presId="urn:microsoft.com/office/officeart/2005/8/layout/cycle4"/>
    <dgm:cxn modelId="{2311748A-AED0-491A-9D45-B2E1F9F1918A}" srcId="{C02EDA90-637B-42B3-80D9-BACBB970B918}" destId="{B47570DF-41EC-4785-8262-3BBF968B8629}" srcOrd="0" destOrd="0" parTransId="{04458364-B7AB-48C4-97EB-2848D60FD0FE}" sibTransId="{52559915-0E57-46B3-82C9-6DBC4CC39992}"/>
    <dgm:cxn modelId="{358F0A0C-1B39-4882-AB99-B29E6692AFCD}" type="presOf" srcId="{6BCE4B55-4F8F-4E9F-9B6D-B8413D916E61}" destId="{6EF2DC86-4D36-4B2F-B34C-03C5F194514F}" srcOrd="0" destOrd="0" presId="urn:microsoft.com/office/officeart/2005/8/layout/cycle4"/>
    <dgm:cxn modelId="{C9AB75A8-8D71-4F93-9031-BFC76020CC46}" srcId="{1C132F69-8ADB-45B8-A602-D646FF76F280}" destId="{C02EDA90-637B-42B3-80D9-BACBB970B918}" srcOrd="3" destOrd="0" parTransId="{1B805037-48A9-4B40-8A53-942CDB99E8F3}" sibTransId="{C2A33649-496E-48C8-804D-A677DA2A6858}"/>
    <dgm:cxn modelId="{42C7DC51-9A73-4A49-955F-8094D135A54A}" type="presOf" srcId="{B47570DF-41EC-4785-8262-3BBF968B8629}" destId="{CA29ACE7-67A0-4885-B65D-7FCD9E7089A5}" srcOrd="0" destOrd="0" presId="urn:microsoft.com/office/officeart/2005/8/layout/cycle4"/>
    <dgm:cxn modelId="{83CA3B69-D0A1-4FE0-AC58-738D7D77EED5}" type="presOf" srcId="{6BCE4B55-4F8F-4E9F-9B6D-B8413D916E61}" destId="{B6F7B0E7-9C76-45F8-81CB-81077EEEE1F1}" srcOrd="1" destOrd="0" presId="urn:microsoft.com/office/officeart/2005/8/layout/cycle4"/>
    <dgm:cxn modelId="{ACB4550E-290B-4982-A46F-1064EABE08DD}" type="presOf" srcId="{B47570DF-41EC-4785-8262-3BBF968B8629}" destId="{B6F5156A-0499-41F9-B193-2B9AEF897733}" srcOrd="1" destOrd="0" presId="urn:microsoft.com/office/officeart/2005/8/layout/cycle4"/>
    <dgm:cxn modelId="{E05C2717-2D6F-4C7D-96A5-8AD3C3AE49DC}" type="presOf" srcId="{70A667CD-448C-4C33-8931-7DFD55904D97}" destId="{AAB7C79F-CF4D-490D-8E3A-CF3598AF34BE}" srcOrd="0" destOrd="0" presId="urn:microsoft.com/office/officeart/2005/8/layout/cycle4"/>
    <dgm:cxn modelId="{2AB8C4D8-C904-44C0-9B85-DDF933142DC8}" type="presOf" srcId="{F626AF10-F818-4B13-B062-A6E4D4A7966D}" destId="{9C7A4666-D7B3-4A48-A98C-ABECB132323B}" srcOrd="0" destOrd="0" presId="urn:microsoft.com/office/officeart/2005/8/layout/cycle4"/>
    <dgm:cxn modelId="{273C63B1-7717-4772-946C-137CF45C812D}" type="presOf" srcId="{F3B35E2E-5A2F-4362-8B38-A7863D44C21E}" destId="{B1281840-4A03-4A44-B1E2-8903EA86F338}" srcOrd="0" destOrd="0" presId="urn:microsoft.com/office/officeart/2005/8/layout/cycle4"/>
    <dgm:cxn modelId="{9398A9D5-46B0-4975-B9AC-482ACF8E6417}" type="presOf" srcId="{1C132F69-8ADB-45B8-A602-D646FF76F280}" destId="{586E88E5-8173-4A0D-AB1D-BF9EC05A714B}" srcOrd="0" destOrd="0" presId="urn:microsoft.com/office/officeart/2005/8/layout/cycle4"/>
    <dgm:cxn modelId="{A1BFD751-CA7E-453E-BD12-8CF87881E639}" srcId="{F626AF10-F818-4B13-B062-A6E4D4A7966D}" destId="{F3B35E2E-5A2F-4362-8B38-A7863D44C21E}" srcOrd="0" destOrd="0" parTransId="{40DF9063-78B4-469A-B52E-903E1A5F2537}" sibTransId="{B2BD6258-7970-4C66-B439-582E30610021}"/>
    <dgm:cxn modelId="{CD1B73C1-1FE5-4ADC-BC3E-B12651506234}" type="presOf" srcId="{56577EFD-1128-480B-A59C-30FEF00C6F93}" destId="{633BA460-0268-44CA-88A7-B14CDD9EA5FD}" srcOrd="0" destOrd="0" presId="urn:microsoft.com/office/officeart/2005/8/layout/cycle4"/>
    <dgm:cxn modelId="{3C785A63-D73B-4F5C-89CF-E801B9ECADC9}" srcId="{DABFAB77-1DF4-48DA-9B0B-1E6BC926B142}" destId="{56577EFD-1128-480B-A59C-30FEF00C6F93}" srcOrd="0" destOrd="0" parTransId="{E8AE1E8C-203E-49FD-B09C-114DEA613026}" sibTransId="{1E009838-2084-4493-B5B1-43F9A8F05E7E}"/>
    <dgm:cxn modelId="{684E2300-7BD9-463C-92A3-2A9C632DCAEF}" type="presParOf" srcId="{586E88E5-8173-4A0D-AB1D-BF9EC05A714B}" destId="{F89D6296-658A-4042-8D6B-7B86CDB39949}" srcOrd="0" destOrd="0" presId="urn:microsoft.com/office/officeart/2005/8/layout/cycle4"/>
    <dgm:cxn modelId="{6C9B4EA9-2A5F-47B3-B6CB-4D235FB7EFA3}" type="presParOf" srcId="{F89D6296-658A-4042-8D6B-7B86CDB39949}" destId="{1915E6F5-54BB-423A-98BC-A42E8E106245}" srcOrd="0" destOrd="0" presId="urn:microsoft.com/office/officeart/2005/8/layout/cycle4"/>
    <dgm:cxn modelId="{AD25DB3E-B448-4AC0-8944-E953307D36DD}" type="presParOf" srcId="{1915E6F5-54BB-423A-98BC-A42E8E106245}" destId="{633BA460-0268-44CA-88A7-B14CDD9EA5FD}" srcOrd="0" destOrd="0" presId="urn:microsoft.com/office/officeart/2005/8/layout/cycle4"/>
    <dgm:cxn modelId="{CBC199B0-C6BE-49D0-8B1C-D82AD659A49C}" type="presParOf" srcId="{1915E6F5-54BB-423A-98BC-A42E8E106245}" destId="{73E3B389-0684-46DE-947B-230649F516DF}" srcOrd="1" destOrd="0" presId="urn:microsoft.com/office/officeart/2005/8/layout/cycle4"/>
    <dgm:cxn modelId="{3D4367DE-BA43-4985-B6B3-B1B7144F76D0}" type="presParOf" srcId="{F89D6296-658A-4042-8D6B-7B86CDB39949}" destId="{F0CC94F0-AB0C-4BF9-9B78-032F5C7BB48F}" srcOrd="1" destOrd="0" presId="urn:microsoft.com/office/officeart/2005/8/layout/cycle4"/>
    <dgm:cxn modelId="{66A5587A-D7EB-4AE6-9CB5-E060F45D8DA1}" type="presParOf" srcId="{F0CC94F0-AB0C-4BF9-9B78-032F5C7BB48F}" destId="{B1281840-4A03-4A44-B1E2-8903EA86F338}" srcOrd="0" destOrd="0" presId="urn:microsoft.com/office/officeart/2005/8/layout/cycle4"/>
    <dgm:cxn modelId="{01B966ED-69BA-4B21-AA09-ADF381D38DD3}" type="presParOf" srcId="{F0CC94F0-AB0C-4BF9-9B78-032F5C7BB48F}" destId="{EF1B3BDF-D99D-4C16-B972-39A78DBC95AD}" srcOrd="1" destOrd="0" presId="urn:microsoft.com/office/officeart/2005/8/layout/cycle4"/>
    <dgm:cxn modelId="{22910EAB-59B3-4A0D-81E1-529A50AC21BA}" type="presParOf" srcId="{F89D6296-658A-4042-8D6B-7B86CDB39949}" destId="{B8239F43-907A-4337-90BC-FB54E2910733}" srcOrd="2" destOrd="0" presId="urn:microsoft.com/office/officeart/2005/8/layout/cycle4"/>
    <dgm:cxn modelId="{E894917C-EBCA-4885-BC12-41C2B82A820E}" type="presParOf" srcId="{B8239F43-907A-4337-90BC-FB54E2910733}" destId="{6EF2DC86-4D36-4B2F-B34C-03C5F194514F}" srcOrd="0" destOrd="0" presId="urn:microsoft.com/office/officeart/2005/8/layout/cycle4"/>
    <dgm:cxn modelId="{CAE50283-D29A-4785-813A-71F2E43A34F8}" type="presParOf" srcId="{B8239F43-907A-4337-90BC-FB54E2910733}" destId="{B6F7B0E7-9C76-45F8-81CB-81077EEEE1F1}" srcOrd="1" destOrd="0" presId="urn:microsoft.com/office/officeart/2005/8/layout/cycle4"/>
    <dgm:cxn modelId="{58206B03-5562-48CF-A594-BB8DCCF04F0D}" type="presParOf" srcId="{F89D6296-658A-4042-8D6B-7B86CDB39949}" destId="{CD896D7B-95EB-4B0D-9E0A-4DB20205A5F6}" srcOrd="3" destOrd="0" presId="urn:microsoft.com/office/officeart/2005/8/layout/cycle4"/>
    <dgm:cxn modelId="{26BDA721-D72B-40CB-A910-5FCFFED59F84}" type="presParOf" srcId="{CD896D7B-95EB-4B0D-9E0A-4DB20205A5F6}" destId="{CA29ACE7-67A0-4885-B65D-7FCD9E7089A5}" srcOrd="0" destOrd="0" presId="urn:microsoft.com/office/officeart/2005/8/layout/cycle4"/>
    <dgm:cxn modelId="{1598B3A3-9040-4971-A2BE-3F8A93C602AD}" type="presParOf" srcId="{CD896D7B-95EB-4B0D-9E0A-4DB20205A5F6}" destId="{B6F5156A-0499-41F9-B193-2B9AEF897733}" srcOrd="1" destOrd="0" presId="urn:microsoft.com/office/officeart/2005/8/layout/cycle4"/>
    <dgm:cxn modelId="{3ECFDC37-4C75-4175-B326-863CC8DF5B4F}" type="presParOf" srcId="{F89D6296-658A-4042-8D6B-7B86CDB39949}" destId="{50156C02-4DE3-4E10-B581-4CAC03215608}" srcOrd="4" destOrd="0" presId="urn:microsoft.com/office/officeart/2005/8/layout/cycle4"/>
    <dgm:cxn modelId="{9926E612-18B8-469C-AD70-5A222752D614}" type="presParOf" srcId="{586E88E5-8173-4A0D-AB1D-BF9EC05A714B}" destId="{CABBD4B8-2630-4006-BFF5-93B5EF557B84}" srcOrd="1" destOrd="0" presId="urn:microsoft.com/office/officeart/2005/8/layout/cycle4"/>
    <dgm:cxn modelId="{0739AE09-777E-425B-99B8-9DCAD97AB617}" type="presParOf" srcId="{CABBD4B8-2630-4006-BFF5-93B5EF557B84}" destId="{14E3FC95-39CC-4660-BF94-26FCC33B283F}" srcOrd="0" destOrd="0" presId="urn:microsoft.com/office/officeart/2005/8/layout/cycle4"/>
    <dgm:cxn modelId="{F286B008-76B2-41BD-BA2E-4B5E6F9D7592}" type="presParOf" srcId="{CABBD4B8-2630-4006-BFF5-93B5EF557B84}" destId="{9C7A4666-D7B3-4A48-A98C-ABECB132323B}" srcOrd="1" destOrd="0" presId="urn:microsoft.com/office/officeart/2005/8/layout/cycle4"/>
    <dgm:cxn modelId="{8FDA48E6-0BA5-4C18-A158-F7ACF6425921}" type="presParOf" srcId="{CABBD4B8-2630-4006-BFF5-93B5EF557B84}" destId="{AAB7C79F-CF4D-490D-8E3A-CF3598AF34BE}" srcOrd="2" destOrd="0" presId="urn:microsoft.com/office/officeart/2005/8/layout/cycle4"/>
    <dgm:cxn modelId="{DB388CFE-8DDA-4136-A412-5508C73CD267}" type="presParOf" srcId="{CABBD4B8-2630-4006-BFF5-93B5EF557B84}" destId="{C1E94255-D771-4AA1-9D08-E9DE5695C0E3}" srcOrd="3" destOrd="0" presId="urn:microsoft.com/office/officeart/2005/8/layout/cycle4"/>
    <dgm:cxn modelId="{F3534559-AFDB-4B63-8D1E-44A6168E4BFA}" type="presParOf" srcId="{CABBD4B8-2630-4006-BFF5-93B5EF557B84}" destId="{2171D53A-A173-4405-887D-A71967FDC193}" srcOrd="4" destOrd="0" presId="urn:microsoft.com/office/officeart/2005/8/layout/cycle4"/>
    <dgm:cxn modelId="{8FF9F843-0D91-4113-B0DE-044ACE72800F}" type="presParOf" srcId="{586E88E5-8173-4A0D-AB1D-BF9EC05A714B}" destId="{28B8661F-26D3-4048-97D0-419D6030621E}" srcOrd="2" destOrd="0" presId="urn:microsoft.com/office/officeart/2005/8/layout/cycle4"/>
    <dgm:cxn modelId="{EB356577-02C9-4D2B-B2B8-BF4D50842A2E}" type="presParOf" srcId="{586E88E5-8173-4A0D-AB1D-BF9EC05A714B}" destId="{8A69E4C0-A1ED-4464-A03C-2506AF75D10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2DC86-4D36-4B2F-B34C-03C5F194514F}">
      <dsp:nvSpPr>
        <dsp:cNvPr id="0" name=""/>
        <dsp:cNvSpPr/>
      </dsp:nvSpPr>
      <dsp:spPr>
        <a:xfrm>
          <a:off x="3094481" y="3497775"/>
          <a:ext cx="1896618" cy="1228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t>SPIRIT</a:t>
          </a:r>
          <a:endParaRPr lang="en-US" sz="2300" b="1" kern="1200" dirty="0"/>
        </a:p>
      </dsp:txBody>
      <dsp:txXfrm>
        <a:off x="3690455" y="3831907"/>
        <a:ext cx="1273656" cy="867457"/>
      </dsp:txXfrm>
    </dsp:sp>
    <dsp:sp modelId="{CA29ACE7-67A0-4885-B65D-7FCD9E7089A5}">
      <dsp:nvSpPr>
        <dsp:cNvPr id="0" name=""/>
        <dsp:cNvSpPr/>
      </dsp:nvSpPr>
      <dsp:spPr>
        <a:xfrm>
          <a:off x="0" y="3497775"/>
          <a:ext cx="1896618" cy="1228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t>MIND</a:t>
          </a:r>
          <a:endParaRPr lang="en-US" sz="2300" b="1" kern="1200" dirty="0"/>
        </a:p>
      </dsp:txBody>
      <dsp:txXfrm>
        <a:off x="26988" y="3831907"/>
        <a:ext cx="1273656" cy="867457"/>
      </dsp:txXfrm>
    </dsp:sp>
    <dsp:sp modelId="{B1281840-4A03-4A44-B1E2-8903EA86F338}">
      <dsp:nvSpPr>
        <dsp:cNvPr id="0" name=""/>
        <dsp:cNvSpPr/>
      </dsp:nvSpPr>
      <dsp:spPr>
        <a:xfrm>
          <a:off x="3094481" y="887046"/>
          <a:ext cx="1896618" cy="1228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t>HEART</a:t>
          </a:r>
          <a:endParaRPr lang="en-US" sz="2300" b="1" kern="1200" dirty="0"/>
        </a:p>
      </dsp:txBody>
      <dsp:txXfrm>
        <a:off x="3690455" y="914034"/>
        <a:ext cx="1273656" cy="867457"/>
      </dsp:txXfrm>
    </dsp:sp>
    <dsp:sp modelId="{633BA460-0268-44CA-88A7-B14CDD9EA5FD}">
      <dsp:nvSpPr>
        <dsp:cNvPr id="0" name=""/>
        <dsp:cNvSpPr/>
      </dsp:nvSpPr>
      <dsp:spPr>
        <a:xfrm>
          <a:off x="0" y="887046"/>
          <a:ext cx="1896618" cy="1228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228600" lvl="1" indent="-228600" algn="ctr" defTabSz="1022350">
            <a:lnSpc>
              <a:spcPct val="90000"/>
            </a:lnSpc>
            <a:spcBef>
              <a:spcPct val="0"/>
            </a:spcBef>
            <a:spcAft>
              <a:spcPct val="15000"/>
            </a:spcAft>
            <a:buChar char="••"/>
          </a:pPr>
          <a:r>
            <a:rPr lang="en-US" sz="2300" b="1" kern="1200" dirty="0" smtClean="0"/>
            <a:t>BODY</a:t>
          </a:r>
          <a:endParaRPr lang="en-US" sz="2300" b="1" kern="1200" dirty="0"/>
        </a:p>
      </dsp:txBody>
      <dsp:txXfrm>
        <a:off x="26988" y="914034"/>
        <a:ext cx="1273656" cy="867457"/>
      </dsp:txXfrm>
    </dsp:sp>
    <dsp:sp modelId="{14E3FC95-39CC-4660-BF94-26FCC33B283F}">
      <dsp:nvSpPr>
        <dsp:cNvPr id="0" name=""/>
        <dsp:cNvSpPr/>
      </dsp:nvSpPr>
      <dsp:spPr>
        <a:xfrm>
          <a:off x="794736" y="1105886"/>
          <a:ext cx="1662420" cy="16624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solidFill>
                <a:schemeClr val="bg1"/>
              </a:solidFill>
            </a:rPr>
            <a:t>Exercise, nutrition, rest, stress management</a:t>
          </a:r>
          <a:endParaRPr lang="en-US" sz="1300" kern="1200" dirty="0">
            <a:solidFill>
              <a:schemeClr val="bg1"/>
            </a:solidFill>
          </a:endParaRPr>
        </a:p>
      </dsp:txBody>
      <dsp:txXfrm>
        <a:off x="1281648" y="1592798"/>
        <a:ext cx="1175508" cy="1175508"/>
      </dsp:txXfrm>
    </dsp:sp>
    <dsp:sp modelId="{9C7A4666-D7B3-4A48-A98C-ABECB132323B}">
      <dsp:nvSpPr>
        <dsp:cNvPr id="0" name=""/>
        <dsp:cNvSpPr/>
      </dsp:nvSpPr>
      <dsp:spPr>
        <a:xfrm rot="5400000">
          <a:off x="2533943" y="1105886"/>
          <a:ext cx="1662420" cy="16624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Managing key relationships, doing for others</a:t>
          </a:r>
          <a:endParaRPr lang="en-US" sz="1300" b="1" kern="1200" dirty="0"/>
        </a:p>
      </dsp:txBody>
      <dsp:txXfrm rot="-5400000">
        <a:off x="2533943" y="1592798"/>
        <a:ext cx="1175508" cy="1175508"/>
      </dsp:txXfrm>
    </dsp:sp>
    <dsp:sp modelId="{AAB7C79F-CF4D-490D-8E3A-CF3598AF34BE}">
      <dsp:nvSpPr>
        <dsp:cNvPr id="0" name=""/>
        <dsp:cNvSpPr/>
      </dsp:nvSpPr>
      <dsp:spPr>
        <a:xfrm rot="10800000">
          <a:off x="2533943" y="2845093"/>
          <a:ext cx="1662420" cy="16624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Service, values, inspirational, nature</a:t>
          </a:r>
          <a:endParaRPr lang="en-US" sz="1300" kern="1200" dirty="0"/>
        </a:p>
      </dsp:txBody>
      <dsp:txXfrm rot="10800000">
        <a:off x="2533943" y="2845093"/>
        <a:ext cx="1175508" cy="1175508"/>
      </dsp:txXfrm>
    </dsp:sp>
    <dsp:sp modelId="{C1E94255-D771-4AA1-9D08-E9DE5695C0E3}">
      <dsp:nvSpPr>
        <dsp:cNvPr id="0" name=""/>
        <dsp:cNvSpPr/>
      </dsp:nvSpPr>
      <dsp:spPr>
        <a:xfrm rot="16200000">
          <a:off x="794736" y="2845093"/>
          <a:ext cx="1662420" cy="1662420"/>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Reading, writing, learning, study</a:t>
          </a:r>
          <a:endParaRPr lang="en-US" sz="1300" b="1" kern="1200" dirty="0"/>
        </a:p>
      </dsp:txBody>
      <dsp:txXfrm rot="5400000">
        <a:off x="1281648" y="2845093"/>
        <a:ext cx="1175508" cy="1175508"/>
      </dsp:txXfrm>
    </dsp:sp>
    <dsp:sp modelId="{28B8661F-26D3-4048-97D0-419D6030621E}">
      <dsp:nvSpPr>
        <dsp:cNvPr id="0" name=""/>
        <dsp:cNvSpPr/>
      </dsp:nvSpPr>
      <dsp:spPr>
        <a:xfrm>
          <a:off x="2208561" y="2461162"/>
          <a:ext cx="573976" cy="49911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9E4C0-A1ED-4464-A03C-2506AF75D109}">
      <dsp:nvSpPr>
        <dsp:cNvPr id="0" name=""/>
        <dsp:cNvSpPr/>
      </dsp:nvSpPr>
      <dsp:spPr>
        <a:xfrm rot="10800000">
          <a:off x="2208561" y="2653127"/>
          <a:ext cx="573976" cy="49911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163152-0E4D-4459-B0C1-AF4DC7821F5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352206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63152-0E4D-4459-B0C1-AF4DC7821F5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406221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63152-0E4D-4459-B0C1-AF4DC7821F5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343812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63152-0E4D-4459-B0C1-AF4DC7821F5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303636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163152-0E4D-4459-B0C1-AF4DC7821F5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398175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163152-0E4D-4459-B0C1-AF4DC7821F5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14051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163152-0E4D-4459-B0C1-AF4DC7821F50}"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1011704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163152-0E4D-4459-B0C1-AF4DC7821F50}"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72889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63152-0E4D-4459-B0C1-AF4DC7821F50}"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94109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63152-0E4D-4459-B0C1-AF4DC7821F5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7535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163152-0E4D-4459-B0C1-AF4DC7821F5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10619-8A0D-49A8-BDB7-7342A3D394D8}" type="slidenum">
              <a:rPr lang="en-US" smtClean="0"/>
              <a:t>‹#›</a:t>
            </a:fld>
            <a:endParaRPr lang="en-US"/>
          </a:p>
        </p:txBody>
      </p:sp>
    </p:spTree>
    <p:extLst>
      <p:ext uri="{BB962C8B-B14F-4D97-AF65-F5344CB8AC3E}">
        <p14:creationId xmlns:p14="http://schemas.microsoft.com/office/powerpoint/2010/main" val="34464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3152-0E4D-4459-B0C1-AF4DC7821F50}" type="datetimeFigureOut">
              <a:rPr lang="en-US" smtClean="0"/>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0619-8A0D-49A8-BDB7-7342A3D394D8}" type="slidenum">
              <a:rPr lang="en-US" smtClean="0"/>
              <a:t>‹#›</a:t>
            </a:fld>
            <a:endParaRPr lang="en-US"/>
          </a:p>
        </p:txBody>
      </p:sp>
    </p:spTree>
    <p:extLst>
      <p:ext uri="{BB962C8B-B14F-4D97-AF65-F5344CB8AC3E}">
        <p14:creationId xmlns:p14="http://schemas.microsoft.com/office/powerpoint/2010/main" val="216596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1800"/>
            <a:ext cx="8229600" cy="1143000"/>
          </a:xfrm>
        </p:spPr>
        <p:txBody>
          <a:bodyPr>
            <a:noAutofit/>
          </a:bodyPr>
          <a:lstStyle/>
          <a:p>
            <a:r>
              <a:rPr lang="en-US" sz="8000" b="1" dirty="0" smtClean="0">
                <a:solidFill>
                  <a:schemeClr val="accent2">
                    <a:lumMod val="75000"/>
                  </a:schemeClr>
                </a:solidFill>
                <a:latin typeface="Comic Sans MS" panose="030F0702030302020204" pitchFamily="66" charset="0"/>
              </a:rPr>
              <a:t>The Leader in Me</a:t>
            </a:r>
            <a:endParaRPr lang="en-US" sz="8000" b="1" dirty="0">
              <a:solidFill>
                <a:schemeClr val="accent2">
                  <a:lumMod val="75000"/>
                </a:schemeClr>
              </a:solidFill>
              <a:latin typeface="Comic Sans MS" panose="030F0702030302020204" pitchFamily="66" charset="0"/>
            </a:endParaRPr>
          </a:p>
        </p:txBody>
      </p:sp>
    </p:spTree>
    <p:extLst>
      <p:ext uri="{BB962C8B-B14F-4D97-AF65-F5344CB8AC3E}">
        <p14:creationId xmlns:p14="http://schemas.microsoft.com/office/powerpoint/2010/main" val="3089528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Common Practices</a:t>
            </a:r>
            <a:endParaRPr lang="en-US" b="1" dirty="0">
              <a:solidFill>
                <a:schemeClr val="accent4">
                  <a:lumMod val="75000"/>
                </a:schemeClr>
              </a:solidFill>
            </a:endParaRPr>
          </a:p>
        </p:txBody>
      </p:sp>
      <p:sp>
        <p:nvSpPr>
          <p:cNvPr id="3" name="Content Placeholder 2"/>
          <p:cNvSpPr>
            <a:spLocks noGrp="1"/>
          </p:cNvSpPr>
          <p:nvPr>
            <p:ph idx="1"/>
          </p:nvPr>
        </p:nvSpPr>
        <p:spPr>
          <a:xfrm>
            <a:off x="457200" y="1600201"/>
            <a:ext cx="8229600" cy="2971800"/>
          </a:xfrm>
        </p:spPr>
        <p:txBody>
          <a:bodyPr/>
          <a:lstStyle/>
          <a:p>
            <a:pPr algn="ctr">
              <a:buFont typeface="Arial" charset="0"/>
              <a:buChar char="•"/>
            </a:pPr>
            <a:r>
              <a:rPr lang="en-US" b="1" dirty="0" smtClean="0">
                <a:solidFill>
                  <a:schemeClr val="accent4">
                    <a:lumMod val="75000"/>
                  </a:schemeClr>
                </a:solidFill>
              </a:rPr>
              <a:t>Get started without a clear idea of what you want to achieve</a:t>
            </a:r>
          </a:p>
          <a:p>
            <a:pPr algn="ctr">
              <a:buFont typeface="Arial" charset="0"/>
              <a:buChar char="•"/>
            </a:pPr>
            <a:endParaRPr lang="en-US" b="1" dirty="0">
              <a:solidFill>
                <a:schemeClr val="accent4">
                  <a:lumMod val="75000"/>
                </a:schemeClr>
              </a:solidFill>
            </a:endParaRPr>
          </a:p>
          <a:p>
            <a:pPr algn="ctr">
              <a:buFont typeface="Arial" charset="0"/>
              <a:buChar char="•"/>
            </a:pPr>
            <a:r>
              <a:rPr lang="en-US" b="1" dirty="0" smtClean="0">
                <a:solidFill>
                  <a:schemeClr val="accent4">
                    <a:lumMod val="75000"/>
                  </a:schemeClr>
                </a:solidFill>
              </a:rPr>
              <a:t>Let others’ agendas and circumstances define how you live your life.</a:t>
            </a:r>
            <a:endParaRPr lang="en-US" b="1" dirty="0">
              <a:solidFill>
                <a:schemeClr val="accent4">
                  <a:lumMod val="75000"/>
                </a:schemeClr>
              </a:solidFill>
            </a:endParaRPr>
          </a:p>
        </p:txBody>
      </p:sp>
      <p:sp>
        <p:nvSpPr>
          <p:cNvPr id="4" name="TextBox 3"/>
          <p:cNvSpPr txBox="1"/>
          <p:nvPr/>
        </p:nvSpPr>
        <p:spPr>
          <a:xfrm>
            <a:off x="381000" y="5105400"/>
            <a:ext cx="8305800" cy="830997"/>
          </a:xfrm>
          <a:prstGeom prst="rect">
            <a:avLst/>
          </a:prstGeom>
          <a:noFill/>
          <a:ln>
            <a:solidFill>
              <a:schemeClr val="tx1"/>
            </a:solidFill>
          </a:ln>
        </p:spPr>
        <p:txBody>
          <a:bodyPr wrap="square" rtlCol="0">
            <a:spAutoFit/>
          </a:bodyPr>
          <a:lstStyle/>
          <a:p>
            <a:r>
              <a:rPr lang="en-US" sz="2400" b="1" dirty="0" smtClean="0"/>
              <a:t>Result – You achieve less and you struggle to find your purpose </a:t>
            </a:r>
            <a:endParaRPr lang="en-US" sz="2400" b="1" dirty="0"/>
          </a:p>
          <a:p>
            <a:r>
              <a:rPr lang="en-US" sz="2400" b="1" dirty="0" smtClean="0"/>
              <a:t>		in life.</a:t>
            </a:r>
            <a:endParaRPr lang="en-US" sz="2400" b="1" dirty="0"/>
          </a:p>
        </p:txBody>
      </p:sp>
    </p:spTree>
    <p:extLst>
      <p:ext uri="{BB962C8B-B14F-4D97-AF65-F5344CB8AC3E}">
        <p14:creationId xmlns:p14="http://schemas.microsoft.com/office/powerpoint/2010/main" val="2877191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Highly Effective Practices</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600201"/>
            <a:ext cx="8229600" cy="3505200"/>
          </a:xfrm>
        </p:spPr>
        <p:txBody>
          <a:bodyPr/>
          <a:lstStyle/>
          <a:p>
            <a:pPr algn="ctr">
              <a:buFont typeface="Arial" charset="0"/>
              <a:buChar char="•"/>
            </a:pPr>
            <a:r>
              <a:rPr lang="en-US" b="1" dirty="0" smtClean="0">
                <a:solidFill>
                  <a:schemeClr val="tx2">
                    <a:lumMod val="60000"/>
                    <a:lumOff val="40000"/>
                  </a:schemeClr>
                </a:solidFill>
              </a:rPr>
              <a:t>Define your purpose in life and have a vision of how to fulfill that purpose</a:t>
            </a:r>
          </a:p>
          <a:p>
            <a:pPr algn="ctr">
              <a:buFont typeface="Arial" charset="0"/>
              <a:buChar char="•"/>
            </a:pPr>
            <a:endParaRPr lang="en-US" b="1" dirty="0">
              <a:solidFill>
                <a:schemeClr val="tx2">
                  <a:lumMod val="60000"/>
                  <a:lumOff val="40000"/>
                </a:schemeClr>
              </a:solidFill>
            </a:endParaRPr>
          </a:p>
          <a:p>
            <a:pPr algn="ctr">
              <a:buFont typeface="Arial" charset="0"/>
              <a:buChar char="•"/>
            </a:pPr>
            <a:r>
              <a:rPr lang="en-US" b="1" dirty="0" smtClean="0">
                <a:solidFill>
                  <a:schemeClr val="tx2">
                    <a:lumMod val="60000"/>
                    <a:lumOff val="40000"/>
                  </a:schemeClr>
                </a:solidFill>
              </a:rPr>
              <a:t>Define outcomes before you act.</a:t>
            </a:r>
          </a:p>
          <a:p>
            <a:pPr algn="ctr">
              <a:buFont typeface="Arial" charset="0"/>
              <a:buChar char="•"/>
            </a:pPr>
            <a:endParaRPr lang="en-US" b="1" dirty="0">
              <a:solidFill>
                <a:schemeClr val="tx2">
                  <a:lumMod val="60000"/>
                  <a:lumOff val="40000"/>
                </a:schemeClr>
              </a:solidFill>
            </a:endParaRPr>
          </a:p>
          <a:p>
            <a:pPr algn="ctr">
              <a:buFont typeface="Arial" charset="0"/>
              <a:buChar char="•"/>
            </a:pPr>
            <a:r>
              <a:rPr lang="en-US" b="1" dirty="0" smtClean="0">
                <a:solidFill>
                  <a:schemeClr val="tx2">
                    <a:lumMod val="60000"/>
                    <a:lumOff val="40000"/>
                  </a:schemeClr>
                </a:solidFill>
              </a:rPr>
              <a:t>Make a plan</a:t>
            </a:r>
            <a:endParaRPr lang="en-US" b="1" dirty="0">
              <a:solidFill>
                <a:schemeClr val="tx2">
                  <a:lumMod val="60000"/>
                  <a:lumOff val="40000"/>
                </a:schemeClr>
              </a:solidFill>
            </a:endParaRPr>
          </a:p>
        </p:txBody>
      </p:sp>
      <p:sp>
        <p:nvSpPr>
          <p:cNvPr id="4" name="TextBox 3"/>
          <p:cNvSpPr txBox="1"/>
          <p:nvPr/>
        </p:nvSpPr>
        <p:spPr>
          <a:xfrm>
            <a:off x="685800" y="5562600"/>
            <a:ext cx="7924800" cy="1077218"/>
          </a:xfrm>
          <a:prstGeom prst="rect">
            <a:avLst/>
          </a:prstGeom>
          <a:noFill/>
          <a:ln>
            <a:solidFill>
              <a:schemeClr val="tx1"/>
            </a:solidFill>
          </a:ln>
        </p:spPr>
        <p:txBody>
          <a:bodyPr wrap="square" rtlCol="0">
            <a:spAutoFit/>
          </a:bodyPr>
          <a:lstStyle/>
          <a:p>
            <a:r>
              <a:rPr lang="en-US" sz="3200" b="1" dirty="0" smtClean="0"/>
              <a:t>Result – You will achieve more and you will </a:t>
            </a:r>
          </a:p>
          <a:p>
            <a:r>
              <a:rPr lang="en-US" sz="3200" b="1" dirty="0"/>
              <a:t> </a:t>
            </a:r>
            <a:r>
              <a:rPr lang="en-US" sz="3200" b="1" dirty="0" smtClean="0"/>
              <a:t>                 continue to grow and develop.</a:t>
            </a:r>
          </a:p>
        </p:txBody>
      </p:sp>
    </p:spTree>
    <p:extLst>
      <p:ext uri="{BB962C8B-B14F-4D97-AF65-F5344CB8AC3E}">
        <p14:creationId xmlns:p14="http://schemas.microsoft.com/office/powerpoint/2010/main" val="4076785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3">
                    <a:lumMod val="75000"/>
                  </a:schemeClr>
                </a:solidFill>
              </a:rPr>
              <a:t>Habit # 3</a:t>
            </a:r>
            <a:br>
              <a:rPr lang="en-US" b="1" dirty="0" smtClean="0">
                <a:solidFill>
                  <a:schemeClr val="accent3">
                    <a:lumMod val="75000"/>
                  </a:schemeClr>
                </a:solidFill>
              </a:rPr>
            </a:br>
            <a:r>
              <a:rPr lang="en-US" b="1" dirty="0" smtClean="0">
                <a:solidFill>
                  <a:schemeClr val="accent3">
                    <a:lumMod val="75000"/>
                  </a:schemeClr>
                </a:solidFill>
              </a:rPr>
              <a:t>“Put First Things First”</a:t>
            </a:r>
            <a:endParaRPr lang="en-US" b="1" dirty="0">
              <a:solidFill>
                <a:schemeClr val="accent3">
                  <a:lumMod val="75000"/>
                </a:schemeClr>
              </a:solidFill>
            </a:endParaRPr>
          </a:p>
        </p:txBody>
      </p:sp>
      <p:sp>
        <p:nvSpPr>
          <p:cNvPr id="5" name="Content Placeholder 4"/>
          <p:cNvSpPr>
            <a:spLocks noGrp="1"/>
          </p:cNvSpPr>
          <p:nvPr>
            <p:ph idx="1"/>
          </p:nvPr>
        </p:nvSpPr>
        <p:spPr>
          <a:xfrm>
            <a:off x="457200" y="1600201"/>
            <a:ext cx="8229600" cy="1524000"/>
          </a:xfrm>
        </p:spPr>
        <p:txBody>
          <a:bodyPr/>
          <a:lstStyle/>
          <a:p>
            <a:pPr marL="0" indent="0" algn="ctr">
              <a:buNone/>
            </a:pPr>
            <a:endParaRPr lang="en-US" b="1" dirty="0" smtClean="0">
              <a:solidFill>
                <a:schemeClr val="accent3">
                  <a:lumMod val="75000"/>
                </a:schemeClr>
              </a:solidFill>
            </a:endParaRPr>
          </a:p>
          <a:p>
            <a:pPr marL="0" indent="0" algn="ctr">
              <a:buNone/>
            </a:pPr>
            <a:r>
              <a:rPr lang="en-US" b="1" dirty="0" smtClean="0">
                <a:solidFill>
                  <a:schemeClr val="accent3">
                    <a:lumMod val="75000"/>
                  </a:schemeClr>
                </a:solidFill>
              </a:rPr>
              <a:t>This is the habit of Personal Management</a:t>
            </a:r>
            <a:endParaRPr lang="en-US" b="1" dirty="0">
              <a:solidFill>
                <a:schemeClr val="accent3">
                  <a:lumMod val="75000"/>
                </a:schemeClr>
              </a:solidFill>
            </a:endParaRPr>
          </a:p>
        </p:txBody>
      </p:sp>
      <p:pic>
        <p:nvPicPr>
          <p:cNvPr id="2053" name="Picture 5" descr="C:\Users\anderson.billie\AppData\Local\Microsoft\Windows\Temporary Internet Files\Content.IE5\WISDOW7U\13011454361973456359cartoon-family-holding-hands-hi[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124200"/>
            <a:ext cx="1524868" cy="101657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derson.billie\AppData\Local\Microsoft\Windows\Temporary Internet Files\Content.IE5\AONTEOVV\large-Soccer-Ball-166.6-558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142943"/>
            <a:ext cx="1018200" cy="9978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anderson.billie\AppData\Local\Microsoft\Windows\Temporary Internet Files\Content.IE5\7XMTJ1YX\first-jo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5334000"/>
            <a:ext cx="1524000" cy="101346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anderson.billie\AppData\Local\Microsoft\Windows\Temporary Internet Files\Content.IE5\LVPPPA72\faxina-organizada_mlb-o-3162905716_09201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181600"/>
            <a:ext cx="1066800" cy="105013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anderson.billie\AppData\Local\Microsoft\Windows\Temporary Internet Files\Content.IE5\WISDOW7U\vacation[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4988305"/>
            <a:ext cx="1304925" cy="1181574"/>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C:\Users\anderson.billie\AppData\Local\Microsoft\Windows\Temporary Internet Files\Content.IE5\HPZ9T7FP\televisionmindnumbing[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8201" y="3094275"/>
            <a:ext cx="1504828" cy="94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35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accent1">
                    <a:lumMod val="75000"/>
                  </a:schemeClr>
                </a:solidFill>
              </a:rPr>
              <a:t>Big Rocks  </a:t>
            </a:r>
            <a:r>
              <a:rPr lang="en-US" sz="3600" b="1" dirty="0" smtClean="0">
                <a:solidFill>
                  <a:schemeClr val="accent1">
                    <a:lumMod val="75000"/>
                  </a:schemeClr>
                </a:solidFill>
              </a:rPr>
              <a:t>vs  </a:t>
            </a:r>
            <a:r>
              <a:rPr lang="en-US" b="1" dirty="0" smtClean="0">
                <a:solidFill>
                  <a:schemeClr val="accent1">
                    <a:lumMod val="75000"/>
                  </a:schemeClr>
                </a:solidFill>
              </a:rPr>
              <a:t>Little Rocks</a:t>
            </a:r>
            <a:endParaRPr lang="en-US" sz="7200" b="1" dirty="0">
              <a:solidFill>
                <a:schemeClr val="accent1">
                  <a:lumMod val="75000"/>
                </a:schemeClr>
              </a:solidFill>
            </a:endParaRPr>
          </a:p>
        </p:txBody>
      </p:sp>
      <p:pic>
        <p:nvPicPr>
          <p:cNvPr id="3074" name="Picture 2" descr="C:\Users\anderson.billie\AppData\Local\Microsoft\Windows\Temporary Internet Files\Content.IE5\P2YV942U\rocks[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57400"/>
            <a:ext cx="1420048" cy="94481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anderson.billie\AppData\Local\Microsoft\Windows\Temporary Internet Files\Content.IE5\LVPPPA72\R11_-_Plant_and_Rocks_-_005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438400"/>
            <a:ext cx="1863282" cy="11007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4038600"/>
            <a:ext cx="4191000" cy="1569660"/>
          </a:xfrm>
          <a:prstGeom prst="rect">
            <a:avLst/>
          </a:prstGeom>
          <a:noFill/>
          <a:ln>
            <a:solidFill>
              <a:srgbClr val="0070C0"/>
            </a:solidFill>
          </a:ln>
        </p:spPr>
        <p:txBody>
          <a:bodyPr wrap="square" rtlCol="0">
            <a:spAutoFit/>
          </a:bodyPr>
          <a:lstStyle/>
          <a:p>
            <a:pPr algn="ctr"/>
            <a:r>
              <a:rPr lang="en-US" sz="3200" b="1" dirty="0" smtClean="0">
                <a:solidFill>
                  <a:schemeClr val="accent1">
                    <a:lumMod val="75000"/>
                  </a:schemeClr>
                </a:solidFill>
              </a:rPr>
              <a:t>Those things that are most urgent and important</a:t>
            </a:r>
            <a:endParaRPr lang="en-US" sz="3200" b="1" dirty="0">
              <a:solidFill>
                <a:schemeClr val="accent1">
                  <a:lumMod val="75000"/>
                </a:schemeClr>
              </a:solidFill>
            </a:endParaRPr>
          </a:p>
        </p:txBody>
      </p:sp>
      <p:sp>
        <p:nvSpPr>
          <p:cNvPr id="5" name="TextBox 4"/>
          <p:cNvSpPr txBox="1"/>
          <p:nvPr/>
        </p:nvSpPr>
        <p:spPr>
          <a:xfrm>
            <a:off x="6172200" y="3962400"/>
            <a:ext cx="2514600" cy="1569660"/>
          </a:xfrm>
          <a:prstGeom prst="rect">
            <a:avLst/>
          </a:prstGeom>
          <a:noFill/>
          <a:ln>
            <a:solidFill>
              <a:srgbClr val="0070C0"/>
            </a:solidFill>
          </a:ln>
        </p:spPr>
        <p:txBody>
          <a:bodyPr wrap="square" rtlCol="0">
            <a:spAutoFit/>
          </a:bodyPr>
          <a:lstStyle/>
          <a:p>
            <a:r>
              <a:rPr lang="en-US" sz="3200" b="1" dirty="0" smtClean="0">
                <a:solidFill>
                  <a:schemeClr val="accent1">
                    <a:lumMod val="75000"/>
                  </a:schemeClr>
                </a:solidFill>
              </a:rPr>
              <a:t>Those things that can wait until later.</a:t>
            </a:r>
            <a:endParaRPr lang="en-US" sz="3200" b="1" dirty="0">
              <a:solidFill>
                <a:schemeClr val="accent1">
                  <a:lumMod val="75000"/>
                </a:schemeClr>
              </a:solidFill>
            </a:endParaRPr>
          </a:p>
        </p:txBody>
      </p:sp>
    </p:spTree>
    <p:extLst>
      <p:ext uri="{BB962C8B-B14F-4D97-AF65-F5344CB8AC3E}">
        <p14:creationId xmlns:p14="http://schemas.microsoft.com/office/powerpoint/2010/main" val="2092896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Common Practices</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1"/>
            <a:ext cx="8229600" cy="3276600"/>
          </a:xfrm>
        </p:spPr>
        <p:txBody>
          <a:bodyPr>
            <a:normAutofit/>
          </a:bodyPr>
          <a:lstStyle/>
          <a:p>
            <a:pPr marL="0" indent="0" algn="ctr">
              <a:buNone/>
            </a:pPr>
            <a:r>
              <a:rPr lang="en-US" sz="2400" b="1" dirty="0" smtClean="0">
                <a:solidFill>
                  <a:schemeClr val="accent5">
                    <a:lumMod val="75000"/>
                  </a:schemeClr>
                </a:solidFill>
              </a:rPr>
              <a:t>* </a:t>
            </a:r>
            <a:r>
              <a:rPr lang="en-US" b="1" dirty="0" smtClean="0">
                <a:solidFill>
                  <a:schemeClr val="accent5">
                    <a:lumMod val="75000"/>
                  </a:schemeClr>
                </a:solidFill>
              </a:rPr>
              <a:t>Spend most of your time on managing crises and other people’s agendas.</a:t>
            </a:r>
          </a:p>
          <a:p>
            <a:pPr marL="0" indent="0" algn="ctr">
              <a:buNone/>
            </a:pPr>
            <a:endParaRPr lang="en-US" sz="2400" b="1" dirty="0">
              <a:solidFill>
                <a:schemeClr val="accent5">
                  <a:lumMod val="75000"/>
                </a:schemeClr>
              </a:solidFill>
            </a:endParaRPr>
          </a:p>
          <a:p>
            <a:pPr algn="ctr">
              <a:buFont typeface="Arial" charset="0"/>
              <a:buChar char="•"/>
            </a:pPr>
            <a:r>
              <a:rPr lang="en-US" b="1" dirty="0" smtClean="0">
                <a:solidFill>
                  <a:schemeClr val="accent5">
                    <a:lumMod val="75000"/>
                  </a:schemeClr>
                </a:solidFill>
              </a:rPr>
              <a:t>Try to do it all</a:t>
            </a:r>
          </a:p>
          <a:p>
            <a:pPr algn="ctr">
              <a:buFont typeface="Arial" charset="0"/>
              <a:buChar char="•"/>
            </a:pPr>
            <a:endParaRPr lang="en-US" sz="2400" b="1" dirty="0">
              <a:solidFill>
                <a:schemeClr val="accent5">
                  <a:lumMod val="75000"/>
                </a:schemeClr>
              </a:solidFill>
            </a:endParaRPr>
          </a:p>
          <a:p>
            <a:pPr algn="ctr">
              <a:buFont typeface="Arial" charset="0"/>
              <a:buChar char="•"/>
            </a:pPr>
            <a:r>
              <a:rPr lang="en-US" b="1" dirty="0" smtClean="0">
                <a:solidFill>
                  <a:schemeClr val="accent5">
                    <a:lumMod val="75000"/>
                  </a:schemeClr>
                </a:solidFill>
              </a:rPr>
              <a:t>Give in to the pressures of the moment.</a:t>
            </a:r>
            <a:endParaRPr lang="en-US" b="1" dirty="0">
              <a:solidFill>
                <a:schemeClr val="accent5">
                  <a:lumMod val="75000"/>
                </a:schemeClr>
              </a:solidFill>
            </a:endParaRPr>
          </a:p>
        </p:txBody>
      </p:sp>
      <p:sp>
        <p:nvSpPr>
          <p:cNvPr id="4" name="TextBox 3"/>
          <p:cNvSpPr txBox="1"/>
          <p:nvPr/>
        </p:nvSpPr>
        <p:spPr>
          <a:xfrm>
            <a:off x="457200" y="5105400"/>
            <a:ext cx="8229600" cy="1569660"/>
          </a:xfrm>
          <a:prstGeom prst="rect">
            <a:avLst/>
          </a:prstGeom>
          <a:noFill/>
          <a:ln>
            <a:solidFill>
              <a:schemeClr val="tx1"/>
            </a:solidFill>
          </a:ln>
        </p:spPr>
        <p:txBody>
          <a:bodyPr wrap="square" rtlCol="0">
            <a:spAutoFit/>
          </a:bodyPr>
          <a:lstStyle/>
          <a:p>
            <a:r>
              <a:rPr lang="en-US" sz="3200" b="1" dirty="0" smtClean="0"/>
              <a:t>Result – Fewer things get done and those things that do get </a:t>
            </a:r>
            <a:r>
              <a:rPr lang="en-US" sz="3200" b="1" smtClean="0"/>
              <a:t>done are </a:t>
            </a:r>
            <a:r>
              <a:rPr lang="en-US" sz="3200" b="1" dirty="0" smtClean="0"/>
              <a:t>usually done ineffectively.</a:t>
            </a:r>
            <a:endParaRPr lang="en-US" sz="3200" b="1" dirty="0"/>
          </a:p>
        </p:txBody>
      </p:sp>
    </p:spTree>
    <p:extLst>
      <p:ext uri="{BB962C8B-B14F-4D97-AF65-F5344CB8AC3E}">
        <p14:creationId xmlns:p14="http://schemas.microsoft.com/office/powerpoint/2010/main" val="3733812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Highly Effective Practices</a:t>
            </a:r>
            <a:endParaRPr lang="en-US" b="1" dirty="0">
              <a:solidFill>
                <a:schemeClr val="accent6">
                  <a:lumMod val="75000"/>
                </a:schemeClr>
              </a:solidFill>
            </a:endParaRPr>
          </a:p>
        </p:txBody>
      </p:sp>
      <p:sp>
        <p:nvSpPr>
          <p:cNvPr id="3" name="Content Placeholder 2"/>
          <p:cNvSpPr>
            <a:spLocks noGrp="1"/>
          </p:cNvSpPr>
          <p:nvPr>
            <p:ph idx="1"/>
          </p:nvPr>
        </p:nvSpPr>
        <p:spPr>
          <a:xfrm>
            <a:off x="457200" y="1295401"/>
            <a:ext cx="8229600" cy="4267200"/>
          </a:xfrm>
        </p:spPr>
        <p:txBody>
          <a:bodyPr>
            <a:normAutofit/>
          </a:bodyPr>
          <a:lstStyle/>
          <a:p>
            <a:pPr algn="ctr">
              <a:buFont typeface="Arial" charset="0"/>
              <a:buChar char="•"/>
            </a:pPr>
            <a:r>
              <a:rPr lang="en-US" b="1" dirty="0" smtClean="0">
                <a:solidFill>
                  <a:schemeClr val="accent6">
                    <a:lumMod val="75000"/>
                  </a:schemeClr>
                </a:solidFill>
              </a:rPr>
              <a:t>Focus on your highest priorities</a:t>
            </a:r>
          </a:p>
          <a:p>
            <a:pPr marL="0" indent="0" algn="ctr">
              <a:buNone/>
            </a:pPr>
            <a:endParaRPr lang="en-US" b="1" dirty="0">
              <a:solidFill>
                <a:schemeClr val="accent6">
                  <a:lumMod val="75000"/>
                </a:schemeClr>
              </a:solidFill>
            </a:endParaRPr>
          </a:p>
          <a:p>
            <a:pPr algn="ctr">
              <a:buFont typeface="Arial" charset="0"/>
              <a:buChar char="•"/>
            </a:pPr>
            <a:r>
              <a:rPr lang="en-US" b="1" dirty="0" smtClean="0">
                <a:solidFill>
                  <a:schemeClr val="accent6">
                    <a:lumMod val="75000"/>
                  </a:schemeClr>
                </a:solidFill>
              </a:rPr>
              <a:t>Eliminate the unimportant</a:t>
            </a:r>
          </a:p>
          <a:p>
            <a:pPr algn="ctr">
              <a:buFont typeface="Arial" charset="0"/>
              <a:buChar char="•"/>
            </a:pPr>
            <a:endParaRPr lang="en-US" b="1" dirty="0">
              <a:solidFill>
                <a:schemeClr val="accent6">
                  <a:lumMod val="75000"/>
                </a:schemeClr>
              </a:solidFill>
            </a:endParaRPr>
          </a:p>
          <a:p>
            <a:pPr algn="ctr">
              <a:buFont typeface="Arial" charset="0"/>
              <a:buChar char="•"/>
            </a:pPr>
            <a:r>
              <a:rPr lang="en-US" b="1" dirty="0" smtClean="0">
                <a:solidFill>
                  <a:schemeClr val="accent6">
                    <a:lumMod val="75000"/>
                  </a:schemeClr>
                </a:solidFill>
              </a:rPr>
              <a:t>Plan every week</a:t>
            </a:r>
          </a:p>
          <a:p>
            <a:pPr algn="ctr">
              <a:buFont typeface="Arial" charset="0"/>
              <a:buChar char="•"/>
            </a:pPr>
            <a:endParaRPr lang="en-US" b="1" dirty="0">
              <a:solidFill>
                <a:schemeClr val="accent6">
                  <a:lumMod val="75000"/>
                </a:schemeClr>
              </a:solidFill>
            </a:endParaRPr>
          </a:p>
          <a:p>
            <a:pPr algn="ctr">
              <a:buFont typeface="Arial" charset="0"/>
              <a:buChar char="•"/>
            </a:pPr>
            <a:r>
              <a:rPr lang="en-US" b="1" dirty="0" smtClean="0">
                <a:solidFill>
                  <a:schemeClr val="accent6">
                    <a:lumMod val="75000"/>
                  </a:schemeClr>
                </a:solidFill>
              </a:rPr>
              <a:t>Stay true in the moment of choice</a:t>
            </a:r>
            <a:endParaRPr lang="en-US" b="1" dirty="0">
              <a:solidFill>
                <a:schemeClr val="accent6">
                  <a:lumMod val="75000"/>
                </a:schemeClr>
              </a:solidFill>
            </a:endParaRPr>
          </a:p>
        </p:txBody>
      </p:sp>
      <p:sp>
        <p:nvSpPr>
          <p:cNvPr id="4" name="TextBox 3"/>
          <p:cNvSpPr txBox="1"/>
          <p:nvPr/>
        </p:nvSpPr>
        <p:spPr>
          <a:xfrm>
            <a:off x="228600" y="5638800"/>
            <a:ext cx="8534400" cy="1077218"/>
          </a:xfrm>
          <a:prstGeom prst="rect">
            <a:avLst/>
          </a:prstGeom>
          <a:noFill/>
          <a:ln>
            <a:solidFill>
              <a:schemeClr val="tx1"/>
            </a:solidFill>
          </a:ln>
        </p:spPr>
        <p:txBody>
          <a:bodyPr wrap="square" rtlCol="0">
            <a:spAutoFit/>
          </a:bodyPr>
          <a:lstStyle/>
          <a:p>
            <a:r>
              <a:rPr lang="en-US" sz="3200" b="1" dirty="0" smtClean="0"/>
              <a:t>Result – The important things in your life get </a:t>
            </a:r>
          </a:p>
          <a:p>
            <a:r>
              <a:rPr lang="en-US" sz="3200" b="1" dirty="0"/>
              <a:t> </a:t>
            </a:r>
            <a:r>
              <a:rPr lang="en-US" sz="3200" b="1" dirty="0" smtClean="0"/>
              <a:t>                    done well.</a:t>
            </a:r>
            <a:endParaRPr lang="en-US" sz="3200" b="1" dirty="0"/>
          </a:p>
        </p:txBody>
      </p:sp>
    </p:spTree>
    <p:extLst>
      <p:ext uri="{BB962C8B-B14F-4D97-AF65-F5344CB8AC3E}">
        <p14:creationId xmlns:p14="http://schemas.microsoft.com/office/powerpoint/2010/main" val="2078122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Habit # 4</a:t>
            </a:r>
            <a:br>
              <a:rPr lang="en-US" b="1" dirty="0" smtClean="0">
                <a:solidFill>
                  <a:schemeClr val="accent2">
                    <a:lumMod val="75000"/>
                  </a:schemeClr>
                </a:solidFill>
              </a:rPr>
            </a:br>
            <a:r>
              <a:rPr lang="en-US" b="1" dirty="0" smtClean="0">
                <a:solidFill>
                  <a:schemeClr val="accent2">
                    <a:lumMod val="75000"/>
                  </a:schemeClr>
                </a:solidFill>
              </a:rPr>
              <a:t>“Think Win-Win”</a:t>
            </a:r>
            <a:endParaRPr lang="en-US" b="1" dirty="0">
              <a:solidFill>
                <a:schemeClr val="accent2">
                  <a:lumMod val="75000"/>
                </a:schemeClr>
              </a:solidFill>
            </a:endParaRPr>
          </a:p>
        </p:txBody>
      </p:sp>
      <p:sp>
        <p:nvSpPr>
          <p:cNvPr id="3" name="Content Placeholder 2"/>
          <p:cNvSpPr>
            <a:spLocks noGrp="1"/>
          </p:cNvSpPr>
          <p:nvPr>
            <p:ph idx="1"/>
          </p:nvPr>
        </p:nvSpPr>
        <p:spPr>
          <a:xfrm>
            <a:off x="457200" y="1600201"/>
            <a:ext cx="8229600" cy="1524000"/>
          </a:xfrm>
        </p:spPr>
        <p:txBody>
          <a:bodyPr/>
          <a:lstStyle/>
          <a:p>
            <a:pPr marL="0" indent="0">
              <a:buNone/>
            </a:pPr>
            <a:endParaRPr lang="en-US" dirty="0" smtClean="0"/>
          </a:p>
          <a:p>
            <a:pPr marL="0" indent="0" algn="ctr">
              <a:buNone/>
            </a:pPr>
            <a:r>
              <a:rPr lang="en-US" b="1" dirty="0" smtClean="0">
                <a:solidFill>
                  <a:srgbClr val="C00000"/>
                </a:solidFill>
              </a:rPr>
              <a:t>This is the Habit of Mutual Benefit</a:t>
            </a:r>
          </a:p>
          <a:p>
            <a:pPr marL="0" indent="0" algn="ctr">
              <a:buNone/>
            </a:pPr>
            <a:endParaRPr lang="en-US" b="1" dirty="0">
              <a:solidFill>
                <a:srgbClr val="C00000"/>
              </a:solidFill>
            </a:endParaRPr>
          </a:p>
          <a:p>
            <a:pPr marL="0" indent="0" algn="ctr">
              <a:buNone/>
            </a:pPr>
            <a:endParaRPr lang="en-US" b="1" dirty="0">
              <a:solidFill>
                <a:srgbClr val="C00000"/>
              </a:solidFill>
            </a:endParaRPr>
          </a:p>
        </p:txBody>
      </p:sp>
      <p:pic>
        <p:nvPicPr>
          <p:cNvPr id="1038" name="Picture 14" descr="C:\Users\anderson.billie\AppData\Local\Microsoft\Windows\Temporary Internet Files\Content.IE5\LVPPPA72\f_64151850-0d4ebea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25781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1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rPr>
              <a:t>Four Ways of Thinking</a:t>
            </a:r>
            <a:endParaRPr lang="en-US" b="1" dirty="0">
              <a:solidFill>
                <a:schemeClr val="accent3">
                  <a:lumMod val="75000"/>
                </a:schemeClr>
              </a:solidFill>
            </a:endParaRPr>
          </a:p>
        </p:txBody>
      </p:sp>
      <p:pic>
        <p:nvPicPr>
          <p:cNvPr id="2068" name="Picture 20" descr="C:\Users\anderson.billie\AppData\Local\Microsoft\Windows\Temporary Internet Files\Content.IE5\SF3XL5ZC\calvin_arguin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947" y="1981200"/>
            <a:ext cx="1919111"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21" descr="C:\Users\anderson.billie\AppData\Local\Microsoft\Windows\Temporary Internet Files\Content.IE5\AONTEOVV\Picture_-_Arguing_Cart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352" y="4706765"/>
            <a:ext cx="1422302" cy="11207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1752600"/>
            <a:ext cx="2133600" cy="2123658"/>
          </a:xfrm>
          <a:prstGeom prst="rect">
            <a:avLst/>
          </a:prstGeom>
          <a:noFill/>
          <a:ln>
            <a:solidFill>
              <a:schemeClr val="tx1"/>
            </a:solidFill>
          </a:ln>
        </p:spPr>
        <p:txBody>
          <a:bodyPr wrap="square" rtlCol="0">
            <a:spAutoFit/>
          </a:bodyPr>
          <a:lstStyle/>
          <a:p>
            <a:pPr algn="ctr"/>
            <a:r>
              <a:rPr lang="en-US" sz="2000" b="1" u="sng" dirty="0" smtClean="0">
                <a:solidFill>
                  <a:schemeClr val="accent6">
                    <a:lumMod val="50000"/>
                  </a:schemeClr>
                </a:solidFill>
              </a:rPr>
              <a:t>Win-Lose</a:t>
            </a:r>
            <a:endParaRPr lang="en-US" sz="2000" b="1" u="sng" dirty="0">
              <a:solidFill>
                <a:schemeClr val="accent6">
                  <a:lumMod val="50000"/>
                </a:schemeClr>
              </a:solidFill>
            </a:endParaRPr>
          </a:p>
          <a:p>
            <a:pPr marL="285750" indent="-285750" algn="ctr">
              <a:buFont typeface="Arial" charset="0"/>
              <a:buChar char="•"/>
            </a:pPr>
            <a:r>
              <a:rPr lang="en-US" sz="1600" b="1" dirty="0" smtClean="0">
                <a:solidFill>
                  <a:schemeClr val="accent3">
                    <a:lumMod val="75000"/>
                  </a:schemeClr>
                </a:solidFill>
              </a:rPr>
              <a:t>I get the remote and you get nothing</a:t>
            </a:r>
          </a:p>
          <a:p>
            <a:pPr marL="285750" indent="-285750" algn="ctr">
              <a:buFont typeface="Arial" charset="0"/>
              <a:buChar char="•"/>
            </a:pPr>
            <a:endParaRPr lang="en-US" sz="1600" b="1" dirty="0">
              <a:solidFill>
                <a:schemeClr val="accent3">
                  <a:lumMod val="75000"/>
                </a:schemeClr>
              </a:solidFill>
            </a:endParaRPr>
          </a:p>
          <a:p>
            <a:pPr marL="285750" indent="-285750" algn="ctr">
              <a:buFont typeface="Arial" charset="0"/>
              <a:buChar char="•"/>
            </a:pPr>
            <a:r>
              <a:rPr lang="en-US" sz="1600" b="1" dirty="0" smtClean="0">
                <a:solidFill>
                  <a:schemeClr val="accent3">
                    <a:lumMod val="75000"/>
                  </a:schemeClr>
                </a:solidFill>
              </a:rPr>
              <a:t>We don’t have enough for both of us.</a:t>
            </a:r>
            <a:endParaRPr lang="en-US" sz="1600" b="1" dirty="0">
              <a:solidFill>
                <a:schemeClr val="accent3">
                  <a:lumMod val="75000"/>
                </a:schemeClr>
              </a:solidFill>
            </a:endParaRPr>
          </a:p>
        </p:txBody>
      </p:sp>
      <p:sp>
        <p:nvSpPr>
          <p:cNvPr id="5" name="TextBox 4"/>
          <p:cNvSpPr txBox="1"/>
          <p:nvPr/>
        </p:nvSpPr>
        <p:spPr>
          <a:xfrm>
            <a:off x="685800" y="1219200"/>
            <a:ext cx="8000854" cy="461665"/>
          </a:xfrm>
          <a:prstGeom prst="rect">
            <a:avLst/>
          </a:prstGeom>
          <a:noFill/>
        </p:spPr>
        <p:txBody>
          <a:bodyPr wrap="square" rtlCol="0">
            <a:spAutoFit/>
          </a:bodyPr>
          <a:lstStyle/>
          <a:p>
            <a:r>
              <a:rPr lang="en-US" sz="2400" b="1" dirty="0" smtClean="0">
                <a:solidFill>
                  <a:schemeClr val="accent3">
                    <a:lumMod val="75000"/>
                  </a:schemeClr>
                </a:solidFill>
              </a:rPr>
              <a:t>Imagine that your children are fighting over the TV remote.</a:t>
            </a:r>
            <a:endParaRPr lang="en-US" sz="2400" b="1" dirty="0">
              <a:solidFill>
                <a:schemeClr val="accent3">
                  <a:lumMod val="75000"/>
                </a:schemeClr>
              </a:solidFill>
            </a:endParaRPr>
          </a:p>
        </p:txBody>
      </p:sp>
      <p:sp>
        <p:nvSpPr>
          <p:cNvPr id="6" name="TextBox 5"/>
          <p:cNvSpPr txBox="1"/>
          <p:nvPr/>
        </p:nvSpPr>
        <p:spPr>
          <a:xfrm>
            <a:off x="990600" y="4267200"/>
            <a:ext cx="2133600" cy="2123658"/>
          </a:xfrm>
          <a:prstGeom prst="rect">
            <a:avLst/>
          </a:prstGeom>
          <a:noFill/>
          <a:ln>
            <a:solidFill>
              <a:schemeClr val="tx1"/>
            </a:solidFill>
          </a:ln>
        </p:spPr>
        <p:txBody>
          <a:bodyPr wrap="square" rtlCol="0">
            <a:spAutoFit/>
          </a:bodyPr>
          <a:lstStyle/>
          <a:p>
            <a:pPr algn="ctr"/>
            <a:r>
              <a:rPr lang="en-US" sz="2000" b="1" u="sng" dirty="0" smtClean="0">
                <a:solidFill>
                  <a:schemeClr val="accent6">
                    <a:lumMod val="50000"/>
                  </a:schemeClr>
                </a:solidFill>
              </a:rPr>
              <a:t>Lose-Lose</a:t>
            </a:r>
          </a:p>
          <a:p>
            <a:pPr marL="285750" indent="-285750" algn="ctr">
              <a:buFont typeface="Arial" charset="0"/>
              <a:buChar char="•"/>
            </a:pPr>
            <a:r>
              <a:rPr lang="en-US" sz="1600" b="1" dirty="0" smtClean="0">
                <a:solidFill>
                  <a:schemeClr val="accent3">
                    <a:lumMod val="75000"/>
                  </a:schemeClr>
                </a:solidFill>
              </a:rPr>
              <a:t>We argue and I throw the remote against the wall.</a:t>
            </a:r>
          </a:p>
          <a:p>
            <a:pPr marL="285750" indent="-285750" algn="ctr">
              <a:buFont typeface="Arial" charset="0"/>
              <a:buChar char="•"/>
            </a:pPr>
            <a:endParaRPr lang="en-US" sz="1600" b="1" dirty="0">
              <a:solidFill>
                <a:schemeClr val="accent3">
                  <a:lumMod val="75000"/>
                </a:schemeClr>
              </a:solidFill>
            </a:endParaRPr>
          </a:p>
          <a:p>
            <a:pPr marL="285750" indent="-285750" algn="ctr">
              <a:buFont typeface="Arial" charset="0"/>
              <a:buChar char="•"/>
            </a:pPr>
            <a:r>
              <a:rPr lang="en-US" sz="1600" b="1" dirty="0" smtClean="0">
                <a:solidFill>
                  <a:schemeClr val="accent3">
                    <a:lumMod val="75000"/>
                  </a:schemeClr>
                </a:solidFill>
              </a:rPr>
              <a:t>If I’m going down, you’re going down with me.</a:t>
            </a:r>
            <a:endParaRPr lang="en-US" sz="1600" b="1" dirty="0">
              <a:solidFill>
                <a:schemeClr val="accent3">
                  <a:lumMod val="75000"/>
                </a:schemeClr>
              </a:solidFill>
            </a:endParaRPr>
          </a:p>
        </p:txBody>
      </p:sp>
      <p:sp>
        <p:nvSpPr>
          <p:cNvPr id="7" name="TextBox 6"/>
          <p:cNvSpPr txBox="1"/>
          <p:nvPr/>
        </p:nvSpPr>
        <p:spPr>
          <a:xfrm>
            <a:off x="4419600" y="1752600"/>
            <a:ext cx="2209800" cy="2062103"/>
          </a:xfrm>
          <a:prstGeom prst="rect">
            <a:avLst/>
          </a:prstGeom>
          <a:noFill/>
          <a:ln>
            <a:solidFill>
              <a:schemeClr val="tx1"/>
            </a:solidFill>
          </a:ln>
        </p:spPr>
        <p:txBody>
          <a:bodyPr wrap="square" rtlCol="0">
            <a:spAutoFit/>
          </a:bodyPr>
          <a:lstStyle/>
          <a:p>
            <a:pPr algn="ctr"/>
            <a:r>
              <a:rPr lang="en-US" sz="2000" b="1" u="sng" dirty="0" smtClean="0">
                <a:solidFill>
                  <a:schemeClr val="accent6">
                    <a:lumMod val="50000"/>
                  </a:schemeClr>
                </a:solidFill>
              </a:rPr>
              <a:t>Lose-Win</a:t>
            </a:r>
          </a:p>
          <a:p>
            <a:pPr marL="285750" indent="-285750" algn="ctr">
              <a:buFont typeface="Arial" charset="0"/>
              <a:buChar char="•"/>
            </a:pPr>
            <a:r>
              <a:rPr lang="en-US" b="1" dirty="0" smtClean="0">
                <a:solidFill>
                  <a:schemeClr val="accent3">
                    <a:lumMod val="75000"/>
                  </a:schemeClr>
                </a:solidFill>
              </a:rPr>
              <a:t>You get the remote and I get nothing</a:t>
            </a:r>
          </a:p>
          <a:p>
            <a:pPr marL="285750" indent="-285750" algn="ctr">
              <a:buFont typeface="Arial" charset="0"/>
              <a:buChar char="•"/>
            </a:pPr>
            <a:endParaRPr lang="en-US" b="1" dirty="0">
              <a:solidFill>
                <a:schemeClr val="accent3">
                  <a:lumMod val="75000"/>
                </a:schemeClr>
              </a:solidFill>
            </a:endParaRPr>
          </a:p>
          <a:p>
            <a:pPr marL="285750" indent="-285750" algn="ctr">
              <a:buFont typeface="Arial" charset="0"/>
              <a:buChar char="•"/>
            </a:pPr>
            <a:r>
              <a:rPr lang="en-US" b="1" dirty="0" smtClean="0">
                <a:solidFill>
                  <a:schemeClr val="accent3">
                    <a:lumMod val="75000"/>
                  </a:schemeClr>
                </a:solidFill>
              </a:rPr>
              <a:t>If you win, I am a loser</a:t>
            </a:r>
            <a:endParaRPr lang="en-US" b="1" dirty="0">
              <a:solidFill>
                <a:schemeClr val="accent3">
                  <a:lumMod val="75000"/>
                </a:schemeClr>
              </a:solidFill>
            </a:endParaRPr>
          </a:p>
        </p:txBody>
      </p:sp>
      <p:sp>
        <p:nvSpPr>
          <p:cNvPr id="8" name="TextBox 7"/>
          <p:cNvSpPr txBox="1"/>
          <p:nvPr/>
        </p:nvSpPr>
        <p:spPr>
          <a:xfrm>
            <a:off x="4422422" y="4114800"/>
            <a:ext cx="2209800" cy="2616101"/>
          </a:xfrm>
          <a:prstGeom prst="rect">
            <a:avLst/>
          </a:prstGeom>
          <a:noFill/>
          <a:ln>
            <a:solidFill>
              <a:schemeClr val="tx1"/>
            </a:solidFill>
          </a:ln>
        </p:spPr>
        <p:txBody>
          <a:bodyPr wrap="square" rtlCol="0">
            <a:spAutoFit/>
          </a:bodyPr>
          <a:lstStyle/>
          <a:p>
            <a:pPr algn="ctr"/>
            <a:r>
              <a:rPr lang="en-US" sz="2000" b="1" u="sng" dirty="0" smtClean="0">
                <a:solidFill>
                  <a:schemeClr val="accent6">
                    <a:lumMod val="50000"/>
                  </a:schemeClr>
                </a:solidFill>
              </a:rPr>
              <a:t>Win-Win</a:t>
            </a:r>
          </a:p>
          <a:p>
            <a:pPr marL="285750" indent="-285750" algn="ctr">
              <a:buFont typeface="Arial" charset="0"/>
              <a:buChar char="•"/>
            </a:pPr>
            <a:r>
              <a:rPr lang="en-US" b="1" dirty="0" smtClean="0">
                <a:solidFill>
                  <a:schemeClr val="accent3">
                    <a:lumMod val="75000"/>
                  </a:schemeClr>
                </a:solidFill>
              </a:rPr>
              <a:t>You and I decide together to turn off the TV and play cards</a:t>
            </a:r>
          </a:p>
          <a:p>
            <a:pPr marL="285750" indent="-285750" algn="ctr">
              <a:buFont typeface="Arial" charset="0"/>
              <a:buChar char="•"/>
            </a:pPr>
            <a:endParaRPr lang="en-US" b="1" dirty="0">
              <a:solidFill>
                <a:schemeClr val="accent3">
                  <a:lumMod val="75000"/>
                </a:schemeClr>
              </a:solidFill>
            </a:endParaRPr>
          </a:p>
          <a:p>
            <a:pPr marL="285750" indent="-285750" algn="ctr">
              <a:buFont typeface="Arial" charset="0"/>
              <a:buChar char="•"/>
            </a:pPr>
            <a:r>
              <a:rPr lang="en-US" b="1" dirty="0" smtClean="0">
                <a:solidFill>
                  <a:schemeClr val="accent3">
                    <a:lumMod val="75000"/>
                  </a:schemeClr>
                </a:solidFill>
              </a:rPr>
              <a:t>It’s  not you or me, it’s about both of us</a:t>
            </a:r>
            <a:endParaRPr lang="en-US" b="1" dirty="0">
              <a:solidFill>
                <a:schemeClr val="accent3">
                  <a:lumMod val="75000"/>
                </a:schemeClr>
              </a:solidFill>
            </a:endParaRPr>
          </a:p>
        </p:txBody>
      </p:sp>
    </p:spTree>
    <p:extLst>
      <p:ext uri="{BB962C8B-B14F-4D97-AF65-F5344CB8AC3E}">
        <p14:creationId xmlns:p14="http://schemas.microsoft.com/office/powerpoint/2010/main" val="2447974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800" b="1" dirty="0" smtClean="0">
                <a:solidFill>
                  <a:schemeClr val="accent3">
                    <a:lumMod val="50000"/>
                  </a:schemeClr>
                </a:solidFill>
              </a:rPr>
              <a:t>Common Practices</a:t>
            </a:r>
            <a:endParaRPr lang="en-US" sz="4800" b="1" dirty="0">
              <a:solidFill>
                <a:schemeClr val="accent3">
                  <a:lumMod val="50000"/>
                </a:schemeClr>
              </a:solidFill>
            </a:endParaRPr>
          </a:p>
        </p:txBody>
      </p:sp>
      <p:sp>
        <p:nvSpPr>
          <p:cNvPr id="4" name="TextBox 3"/>
          <p:cNvSpPr txBox="1"/>
          <p:nvPr/>
        </p:nvSpPr>
        <p:spPr>
          <a:xfrm>
            <a:off x="838200" y="1524000"/>
            <a:ext cx="7772400" cy="4647426"/>
          </a:xfrm>
          <a:prstGeom prst="rect">
            <a:avLst/>
          </a:prstGeom>
          <a:noFill/>
        </p:spPr>
        <p:txBody>
          <a:bodyPr wrap="square" rtlCol="0">
            <a:spAutoFit/>
          </a:bodyPr>
          <a:lstStyle/>
          <a:p>
            <a:pPr marL="914400" lvl="1" indent="-457200" algn="ctr">
              <a:buFont typeface="Arial" charset="0"/>
              <a:buChar char="•"/>
            </a:pPr>
            <a:r>
              <a:rPr lang="en-US" sz="2400" b="1" dirty="0" smtClean="0">
                <a:solidFill>
                  <a:schemeClr val="accent3">
                    <a:lumMod val="50000"/>
                  </a:schemeClr>
                </a:solidFill>
              </a:rPr>
              <a:t>Compare, compete and feel threatened by other people’s success.</a:t>
            </a:r>
          </a:p>
          <a:p>
            <a:pPr marL="914400" lvl="1" indent="-457200" algn="ctr">
              <a:buFont typeface="Arial" charset="0"/>
              <a:buChar char="•"/>
            </a:pPr>
            <a:endParaRPr lang="en-US" sz="2400" b="1" dirty="0" smtClean="0">
              <a:solidFill>
                <a:schemeClr val="accent3">
                  <a:lumMod val="50000"/>
                </a:schemeClr>
              </a:solidFill>
            </a:endParaRPr>
          </a:p>
          <a:p>
            <a:pPr marL="914400" lvl="1" indent="-457200" algn="ctr">
              <a:buFont typeface="Arial" charset="0"/>
              <a:buChar char="•"/>
            </a:pPr>
            <a:r>
              <a:rPr lang="en-US" sz="2400" b="1" dirty="0" smtClean="0">
                <a:solidFill>
                  <a:schemeClr val="accent3">
                    <a:lumMod val="50000"/>
                  </a:schemeClr>
                </a:solidFill>
              </a:rPr>
              <a:t> Be insensitive to the needs and wants of others, or relinquish your needs and wants to the demands of others</a:t>
            </a:r>
          </a:p>
          <a:p>
            <a:pPr marL="914400" lvl="1" indent="-457200" algn="ctr">
              <a:buFont typeface="Arial" charset="0"/>
              <a:buChar char="•"/>
            </a:pPr>
            <a:endParaRPr lang="en-US" sz="2400" b="1" dirty="0">
              <a:solidFill>
                <a:schemeClr val="accent3">
                  <a:lumMod val="50000"/>
                </a:schemeClr>
              </a:solidFill>
            </a:endParaRPr>
          </a:p>
          <a:p>
            <a:pPr marL="914400" lvl="1" indent="-457200" algn="ctr">
              <a:buFont typeface="Arial" charset="0"/>
              <a:buChar char="•"/>
            </a:pPr>
            <a:r>
              <a:rPr lang="en-US" sz="2400" b="1" dirty="0" smtClean="0">
                <a:solidFill>
                  <a:schemeClr val="accent3">
                    <a:lumMod val="50000"/>
                  </a:schemeClr>
                </a:solidFill>
              </a:rPr>
              <a:t>Consider only your own needs</a:t>
            </a:r>
          </a:p>
          <a:p>
            <a:pPr marL="914400" lvl="1" indent="-457200" algn="ctr">
              <a:buFont typeface="Arial" charset="0"/>
              <a:buChar char="•"/>
            </a:pPr>
            <a:endParaRPr lang="en-US" sz="2400" b="1" dirty="0">
              <a:solidFill>
                <a:schemeClr val="accent3">
                  <a:lumMod val="50000"/>
                </a:schemeClr>
              </a:solidFill>
            </a:endParaRPr>
          </a:p>
          <a:p>
            <a:pPr marL="914400" lvl="1" indent="-457200" algn="ctr">
              <a:buFont typeface="Arial" charset="0"/>
              <a:buChar char="•"/>
            </a:pPr>
            <a:r>
              <a:rPr lang="en-US" sz="2400" b="1" dirty="0" smtClean="0">
                <a:solidFill>
                  <a:schemeClr val="accent3">
                    <a:lumMod val="50000"/>
                  </a:schemeClr>
                </a:solidFill>
              </a:rPr>
              <a:t>Expect to either win or lose</a:t>
            </a:r>
          </a:p>
          <a:p>
            <a:pPr marL="914400" lvl="1" indent="-457200" algn="ctr">
              <a:buFont typeface="Arial" charset="0"/>
              <a:buChar char="•"/>
            </a:pPr>
            <a:endParaRPr lang="en-US" sz="2800" b="1" dirty="0">
              <a:solidFill>
                <a:schemeClr val="accent3">
                  <a:lumMod val="50000"/>
                </a:schemeClr>
              </a:solidFill>
            </a:endParaRPr>
          </a:p>
          <a:p>
            <a:pPr marL="914400" lvl="1" indent="-457200" algn="ctr">
              <a:buFont typeface="Arial" charset="0"/>
              <a:buChar char="•"/>
            </a:pPr>
            <a:endParaRPr lang="en-US" sz="2800" b="1" dirty="0" smtClean="0">
              <a:solidFill>
                <a:schemeClr val="accent3">
                  <a:lumMod val="50000"/>
                </a:schemeClr>
              </a:solidFill>
            </a:endParaRPr>
          </a:p>
        </p:txBody>
      </p:sp>
      <p:sp>
        <p:nvSpPr>
          <p:cNvPr id="5" name="TextBox 4"/>
          <p:cNvSpPr txBox="1"/>
          <p:nvPr/>
        </p:nvSpPr>
        <p:spPr>
          <a:xfrm>
            <a:off x="533400" y="5337258"/>
            <a:ext cx="8077200" cy="1077218"/>
          </a:xfrm>
          <a:prstGeom prst="rect">
            <a:avLst/>
          </a:prstGeom>
          <a:noFill/>
          <a:ln>
            <a:solidFill>
              <a:schemeClr val="tx1"/>
            </a:solidFill>
          </a:ln>
        </p:spPr>
        <p:txBody>
          <a:bodyPr wrap="square" rtlCol="0">
            <a:spAutoFit/>
          </a:bodyPr>
          <a:lstStyle/>
          <a:p>
            <a:r>
              <a:rPr lang="en-US" sz="3200" b="1" dirty="0" smtClean="0"/>
              <a:t>Result – Everything is a competition. Lots of conflict is happening.  No one feels respected.</a:t>
            </a:r>
            <a:endParaRPr lang="en-US" sz="3200" b="1" dirty="0"/>
          </a:p>
        </p:txBody>
      </p:sp>
    </p:spTree>
    <p:extLst>
      <p:ext uri="{BB962C8B-B14F-4D97-AF65-F5344CB8AC3E}">
        <p14:creationId xmlns:p14="http://schemas.microsoft.com/office/powerpoint/2010/main" val="688602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Highly Effective Practices</a:t>
            </a:r>
            <a:endParaRPr lang="en-US" b="1"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algn="ctr">
              <a:buFont typeface="Arial" charset="0"/>
              <a:buChar char="•"/>
            </a:pPr>
            <a:r>
              <a:rPr lang="en-US" sz="2800" b="1" dirty="0" smtClean="0">
                <a:solidFill>
                  <a:schemeClr val="tx2">
                    <a:lumMod val="60000"/>
                    <a:lumOff val="40000"/>
                  </a:schemeClr>
                </a:solidFill>
              </a:rPr>
              <a:t>Have an Abundance Mentality</a:t>
            </a:r>
          </a:p>
          <a:p>
            <a:pPr algn="ctr">
              <a:buFont typeface="Arial" charset="0"/>
              <a:buChar char="•"/>
            </a:pPr>
            <a:endParaRPr lang="en-US" sz="2800" b="1" dirty="0">
              <a:solidFill>
                <a:schemeClr val="tx2">
                  <a:lumMod val="60000"/>
                  <a:lumOff val="40000"/>
                </a:schemeClr>
              </a:solidFill>
            </a:endParaRPr>
          </a:p>
          <a:p>
            <a:pPr algn="ctr">
              <a:buFont typeface="Arial" charset="0"/>
              <a:buChar char="•"/>
            </a:pPr>
            <a:r>
              <a:rPr lang="en-US" sz="2800" b="1" dirty="0" smtClean="0">
                <a:solidFill>
                  <a:schemeClr val="tx2">
                    <a:lumMod val="60000"/>
                    <a:lumOff val="40000"/>
                  </a:schemeClr>
                </a:solidFill>
              </a:rPr>
              <a:t>Balance courage and consideration</a:t>
            </a:r>
          </a:p>
          <a:p>
            <a:pPr algn="ctr">
              <a:buFont typeface="Arial" charset="0"/>
              <a:buChar char="•"/>
            </a:pPr>
            <a:endParaRPr lang="en-US" sz="2800" b="1" dirty="0">
              <a:solidFill>
                <a:schemeClr val="tx2">
                  <a:lumMod val="60000"/>
                  <a:lumOff val="40000"/>
                </a:schemeClr>
              </a:solidFill>
            </a:endParaRPr>
          </a:p>
          <a:p>
            <a:pPr algn="ctr">
              <a:buFont typeface="Arial" charset="0"/>
              <a:buChar char="•"/>
            </a:pPr>
            <a:r>
              <a:rPr lang="en-US" sz="2800" b="1" dirty="0" smtClean="0">
                <a:solidFill>
                  <a:schemeClr val="tx2">
                    <a:lumMod val="60000"/>
                    <a:lumOff val="40000"/>
                  </a:schemeClr>
                </a:solidFill>
              </a:rPr>
              <a:t>Consider other people’s wins as well as your own</a:t>
            </a:r>
          </a:p>
          <a:p>
            <a:pPr algn="ctr">
              <a:buFont typeface="Arial" charset="0"/>
              <a:buChar char="•"/>
            </a:pPr>
            <a:endParaRPr lang="en-US" sz="2800" b="1" dirty="0">
              <a:solidFill>
                <a:schemeClr val="tx2">
                  <a:lumMod val="60000"/>
                  <a:lumOff val="40000"/>
                </a:schemeClr>
              </a:solidFill>
            </a:endParaRPr>
          </a:p>
          <a:p>
            <a:pPr algn="ctr">
              <a:buFont typeface="Arial" charset="0"/>
              <a:buChar char="•"/>
            </a:pPr>
            <a:r>
              <a:rPr lang="en-US" sz="2800" b="1" dirty="0" smtClean="0">
                <a:solidFill>
                  <a:schemeClr val="tx2">
                    <a:lumMod val="60000"/>
                    <a:lumOff val="40000"/>
                  </a:schemeClr>
                </a:solidFill>
              </a:rPr>
              <a:t>Create Win-Win Agreements</a:t>
            </a:r>
            <a:endParaRPr lang="en-US" sz="2800" b="1" dirty="0">
              <a:solidFill>
                <a:schemeClr val="tx2">
                  <a:lumMod val="60000"/>
                  <a:lumOff val="40000"/>
                </a:schemeClr>
              </a:solidFill>
            </a:endParaRPr>
          </a:p>
        </p:txBody>
      </p:sp>
      <p:sp>
        <p:nvSpPr>
          <p:cNvPr id="4" name="TextBox 3"/>
          <p:cNvSpPr txBox="1"/>
          <p:nvPr/>
        </p:nvSpPr>
        <p:spPr>
          <a:xfrm>
            <a:off x="488245" y="5486400"/>
            <a:ext cx="8077200" cy="954107"/>
          </a:xfrm>
          <a:prstGeom prst="rect">
            <a:avLst/>
          </a:prstGeom>
          <a:noFill/>
          <a:ln>
            <a:solidFill>
              <a:schemeClr val="tx1"/>
            </a:solidFill>
          </a:ln>
        </p:spPr>
        <p:txBody>
          <a:bodyPr wrap="square" rtlCol="0">
            <a:spAutoFit/>
          </a:bodyPr>
          <a:lstStyle/>
          <a:p>
            <a:r>
              <a:rPr lang="en-US" sz="2800" b="1" dirty="0" smtClean="0"/>
              <a:t>Result – People feel respected.  More things get done because everyone is working as a team.</a:t>
            </a:r>
            <a:endParaRPr lang="en-US" sz="2800" b="1" dirty="0"/>
          </a:p>
        </p:txBody>
      </p:sp>
    </p:spTree>
    <p:extLst>
      <p:ext uri="{BB962C8B-B14F-4D97-AF65-F5344CB8AC3E}">
        <p14:creationId xmlns:p14="http://schemas.microsoft.com/office/powerpoint/2010/main" val="301525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51025"/>
          </a:xfrm>
        </p:spPr>
        <p:txBody>
          <a:bodyPr>
            <a:normAutofit/>
          </a:bodyPr>
          <a:lstStyle/>
          <a:p>
            <a:r>
              <a:rPr lang="en-US" b="1" dirty="0" smtClean="0">
                <a:solidFill>
                  <a:schemeClr val="accent1">
                    <a:lumMod val="75000"/>
                  </a:schemeClr>
                </a:solidFill>
                <a:latin typeface="Comic Sans MS" panose="030F0702030302020204" pitchFamily="66" charset="0"/>
              </a:rPr>
              <a:t>The Seven Habits of</a:t>
            </a:r>
            <a:br>
              <a:rPr lang="en-US" b="1" dirty="0" smtClean="0">
                <a:solidFill>
                  <a:schemeClr val="accent1">
                    <a:lumMod val="75000"/>
                  </a:schemeClr>
                </a:solidFill>
                <a:latin typeface="Comic Sans MS" panose="030F0702030302020204" pitchFamily="66" charset="0"/>
              </a:rPr>
            </a:br>
            <a:r>
              <a:rPr lang="en-US" b="1" dirty="0" smtClean="0">
                <a:solidFill>
                  <a:schemeClr val="accent1">
                    <a:lumMod val="75000"/>
                  </a:schemeClr>
                </a:solidFill>
                <a:latin typeface="Comic Sans MS" panose="030F0702030302020204" pitchFamily="66" charset="0"/>
              </a:rPr>
              <a:t>Highly Effective Kids</a:t>
            </a:r>
            <a:r>
              <a:rPr lang="en-US" sz="2400" b="1" dirty="0" smtClean="0">
                <a:solidFill>
                  <a:schemeClr val="accent1">
                    <a:lumMod val="75000"/>
                  </a:schemeClr>
                </a:solidFill>
                <a:latin typeface="Comic Sans MS" panose="030F0702030302020204" pitchFamily="66" charset="0"/>
              </a:rPr>
              <a:t/>
            </a:r>
            <a:br>
              <a:rPr lang="en-US" sz="2400" b="1" dirty="0" smtClean="0">
                <a:solidFill>
                  <a:schemeClr val="accent1">
                    <a:lumMod val="75000"/>
                  </a:schemeClr>
                </a:solidFill>
                <a:latin typeface="Comic Sans MS" panose="030F0702030302020204" pitchFamily="66" charset="0"/>
              </a:rPr>
            </a:br>
            <a:r>
              <a:rPr lang="en-US" sz="2400" b="1" dirty="0">
                <a:solidFill>
                  <a:schemeClr val="accent1">
                    <a:lumMod val="75000"/>
                  </a:schemeClr>
                </a:solidFill>
                <a:latin typeface="Comic Sans MS" panose="030F0702030302020204" pitchFamily="66" charset="0"/>
              </a:rPr>
              <a:t> </a:t>
            </a:r>
            <a:r>
              <a:rPr lang="en-US" sz="2400" b="1" dirty="0" smtClean="0">
                <a:solidFill>
                  <a:schemeClr val="accent1">
                    <a:lumMod val="75000"/>
                  </a:schemeClr>
                </a:solidFill>
                <a:latin typeface="Comic Sans MS" panose="030F0702030302020204" pitchFamily="66" charset="0"/>
              </a:rPr>
              <a:t>     by Sean Covey</a:t>
            </a:r>
            <a:endParaRPr lang="en-US" b="1" dirty="0">
              <a:solidFill>
                <a:schemeClr val="accent1">
                  <a:lumMod val="75000"/>
                </a:schemeClr>
              </a:solidFill>
              <a:latin typeface="Comic Sans MS" panose="030F0702030302020204" pitchFamily="66" charset="0"/>
            </a:endParaRPr>
          </a:p>
        </p:txBody>
      </p:sp>
      <p:pic>
        <p:nvPicPr>
          <p:cNvPr id="1026" name="Picture 2" descr="C:\Users\anderson.billie\AppData\Local\Microsoft\Windows\Temporary Internet Files\Content.IE5\70ACEN9A\childr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022" y="3815068"/>
            <a:ext cx="3329578" cy="197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17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a:bodyPr>
          <a:lstStyle/>
          <a:p>
            <a:r>
              <a:rPr lang="en-US" b="1" dirty="0" smtClean="0">
                <a:solidFill>
                  <a:schemeClr val="accent4">
                    <a:lumMod val="75000"/>
                  </a:schemeClr>
                </a:solidFill>
              </a:rPr>
              <a:t>Habit # 5</a:t>
            </a:r>
            <a:br>
              <a:rPr lang="en-US" b="1" dirty="0" smtClean="0">
                <a:solidFill>
                  <a:schemeClr val="accent4">
                    <a:lumMod val="75000"/>
                  </a:schemeClr>
                </a:solidFill>
              </a:rPr>
            </a:br>
            <a:r>
              <a:rPr lang="en-US" b="1" dirty="0" smtClean="0">
                <a:solidFill>
                  <a:schemeClr val="accent4">
                    <a:lumMod val="75000"/>
                  </a:schemeClr>
                </a:solidFill>
              </a:rPr>
              <a:t>“Seek First to Understand, Then to Be Understood</a:t>
            </a:r>
            <a:endParaRPr lang="en-US" b="1" dirty="0">
              <a:solidFill>
                <a:schemeClr val="accent4">
                  <a:lumMod val="75000"/>
                </a:schemeClr>
              </a:solidFill>
            </a:endParaRPr>
          </a:p>
        </p:txBody>
      </p:sp>
      <p:sp>
        <p:nvSpPr>
          <p:cNvPr id="4" name="TextBox 3"/>
          <p:cNvSpPr txBox="1"/>
          <p:nvPr/>
        </p:nvSpPr>
        <p:spPr>
          <a:xfrm>
            <a:off x="838200" y="3200400"/>
            <a:ext cx="7467600" cy="1077218"/>
          </a:xfrm>
          <a:prstGeom prst="rect">
            <a:avLst/>
          </a:prstGeom>
          <a:noFill/>
        </p:spPr>
        <p:txBody>
          <a:bodyPr wrap="square" rtlCol="0">
            <a:spAutoFit/>
          </a:bodyPr>
          <a:lstStyle/>
          <a:p>
            <a:pPr algn="ctr"/>
            <a:r>
              <a:rPr lang="en-US" sz="3200" b="1" dirty="0" smtClean="0">
                <a:solidFill>
                  <a:schemeClr val="accent4">
                    <a:lumMod val="75000"/>
                  </a:schemeClr>
                </a:solidFill>
              </a:rPr>
              <a:t>This is The Habit of Empathic Communication</a:t>
            </a:r>
            <a:endParaRPr lang="en-US" sz="3200" b="1" dirty="0">
              <a:solidFill>
                <a:schemeClr val="accent4">
                  <a:lumMod val="75000"/>
                </a:schemeClr>
              </a:solidFill>
            </a:endParaRPr>
          </a:p>
        </p:txBody>
      </p:sp>
      <p:pic>
        <p:nvPicPr>
          <p:cNvPr id="1033" name="Picture 9" descr="C:\Users\anderson.billie\AppData\Local\Microsoft\Windows\Temporary Internet Files\Content.IE5\HPZ9T7FP\Ascolto[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5029200"/>
            <a:ext cx="2743200" cy="11416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Users\anderson.billie\AppData\Local\Microsoft\Windows\Temporary Internet Files\Content.IE5\70ACEN9A\kids-001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210347"/>
            <a:ext cx="2057400" cy="200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74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marL="0" indent="0">
              <a:buNone/>
            </a:pPr>
            <a:r>
              <a:rPr lang="en-US" b="1" dirty="0" smtClean="0">
                <a:solidFill>
                  <a:schemeClr val="accent5">
                    <a:lumMod val="75000"/>
                  </a:schemeClr>
                </a:solidFill>
              </a:rPr>
              <a:t>Empathic Listening is listening with the sole </a:t>
            </a:r>
          </a:p>
          <a:p>
            <a:pPr marL="0" indent="0">
              <a:buNone/>
            </a:pPr>
            <a:r>
              <a:rPr lang="en-US" b="1" dirty="0">
                <a:solidFill>
                  <a:schemeClr val="accent5">
                    <a:lumMod val="75000"/>
                  </a:schemeClr>
                </a:solidFill>
              </a:rPr>
              <a:t>	</a:t>
            </a:r>
            <a:r>
              <a:rPr lang="en-US" b="1" dirty="0" smtClean="0">
                <a:solidFill>
                  <a:schemeClr val="accent5">
                    <a:lumMod val="75000"/>
                  </a:schemeClr>
                </a:solidFill>
              </a:rPr>
              <a:t>intent to understand another person. It</a:t>
            </a:r>
          </a:p>
          <a:p>
            <a:pPr marL="0" indent="0">
              <a:buNone/>
            </a:pPr>
            <a:r>
              <a:rPr lang="en-US" b="1" dirty="0">
                <a:solidFill>
                  <a:schemeClr val="accent5">
                    <a:lumMod val="75000"/>
                  </a:schemeClr>
                </a:solidFill>
              </a:rPr>
              <a:t>	</a:t>
            </a:r>
            <a:r>
              <a:rPr lang="en-US" b="1" dirty="0" smtClean="0">
                <a:solidFill>
                  <a:schemeClr val="accent5">
                    <a:lumMod val="75000"/>
                  </a:schemeClr>
                </a:solidFill>
              </a:rPr>
              <a:t>is listening with understanding and </a:t>
            </a:r>
          </a:p>
          <a:p>
            <a:pPr marL="0" indent="0">
              <a:buNone/>
            </a:pPr>
            <a:r>
              <a:rPr lang="en-US" b="1" dirty="0">
                <a:solidFill>
                  <a:schemeClr val="accent5">
                    <a:lumMod val="75000"/>
                  </a:schemeClr>
                </a:solidFill>
              </a:rPr>
              <a:t>	</a:t>
            </a:r>
            <a:r>
              <a:rPr lang="en-US" b="1" dirty="0" smtClean="0">
                <a:solidFill>
                  <a:schemeClr val="accent5">
                    <a:lumMod val="75000"/>
                  </a:schemeClr>
                </a:solidFill>
              </a:rPr>
              <a:t>and respect.                        </a:t>
            </a:r>
          </a:p>
          <a:p>
            <a:pPr marL="0" indent="0">
              <a:buNone/>
            </a:pPr>
            <a:r>
              <a:rPr lang="en-US" b="1" dirty="0" smtClean="0">
                <a:solidFill>
                  <a:schemeClr val="accent5">
                    <a:lumMod val="75000"/>
                  </a:schemeClr>
                </a:solidFill>
              </a:rPr>
              <a:t>                                      </a:t>
            </a:r>
            <a:endParaRPr lang="en-US" b="1" dirty="0">
              <a:solidFill>
                <a:schemeClr val="accent5">
                  <a:lumMod val="75000"/>
                </a:schemeClr>
              </a:solidFill>
            </a:endParaRPr>
          </a:p>
        </p:txBody>
      </p:sp>
      <p:pic>
        <p:nvPicPr>
          <p:cNvPr id="2060" name="Picture 12" descr="C:\Users\anderson.billie\AppData\Local\Microsoft\Windows\Temporary Internet Files\Content.IE5\70ACEN9A\traffic-light-dan-gerhar-0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814474"/>
            <a:ext cx="2514600" cy="2955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00400" y="2667000"/>
            <a:ext cx="5562600" cy="1477328"/>
          </a:xfrm>
          <a:prstGeom prst="rect">
            <a:avLst/>
          </a:prstGeom>
          <a:noFill/>
        </p:spPr>
        <p:txBody>
          <a:bodyPr wrap="square" rtlCol="0">
            <a:spAutoFit/>
          </a:bodyPr>
          <a:lstStyle/>
          <a:p>
            <a:r>
              <a:rPr lang="en-US" b="1" dirty="0" smtClean="0"/>
              <a:t>Stop talking and listen empathically when:</a:t>
            </a:r>
          </a:p>
          <a:p>
            <a:r>
              <a:rPr lang="en-US" dirty="0"/>
              <a:t>	</a:t>
            </a:r>
            <a:r>
              <a:rPr lang="en-US" dirty="0" smtClean="0"/>
              <a:t>* emotion is high</a:t>
            </a:r>
          </a:p>
          <a:p>
            <a:r>
              <a:rPr lang="en-US" dirty="0"/>
              <a:t>	</a:t>
            </a:r>
            <a:r>
              <a:rPr lang="en-US" dirty="0" smtClean="0"/>
              <a:t>*  You must get to the heart of the issue</a:t>
            </a:r>
          </a:p>
          <a:p>
            <a:r>
              <a:rPr lang="en-US" dirty="0"/>
              <a:t>	</a:t>
            </a:r>
            <a:r>
              <a:rPr lang="en-US" dirty="0" smtClean="0"/>
              <a:t>* You feel that you don’t understand</a:t>
            </a:r>
          </a:p>
          <a:p>
            <a:r>
              <a:rPr lang="en-US" dirty="0"/>
              <a:t>	</a:t>
            </a:r>
            <a:r>
              <a:rPr lang="en-US" dirty="0" smtClean="0"/>
              <a:t>*  The other person doesn’t feel understood</a:t>
            </a:r>
            <a:endParaRPr lang="en-US" dirty="0"/>
          </a:p>
        </p:txBody>
      </p:sp>
      <p:sp>
        <p:nvSpPr>
          <p:cNvPr id="6" name="TextBox 5"/>
          <p:cNvSpPr txBox="1"/>
          <p:nvPr/>
        </p:nvSpPr>
        <p:spPr>
          <a:xfrm>
            <a:off x="3276600" y="4297845"/>
            <a:ext cx="5181600" cy="646331"/>
          </a:xfrm>
          <a:prstGeom prst="rect">
            <a:avLst/>
          </a:prstGeom>
          <a:noFill/>
        </p:spPr>
        <p:txBody>
          <a:bodyPr wrap="square" rtlCol="0">
            <a:spAutoFit/>
          </a:bodyPr>
          <a:lstStyle/>
          <a:p>
            <a:r>
              <a:rPr lang="en-US" b="1" dirty="0" smtClean="0"/>
              <a:t>Slow down:</a:t>
            </a:r>
          </a:p>
          <a:p>
            <a:r>
              <a:rPr lang="en-US" dirty="0"/>
              <a:t>	</a:t>
            </a:r>
            <a:r>
              <a:rPr lang="en-US" dirty="0" smtClean="0"/>
              <a:t>* Watch and be ready to listen empathically</a:t>
            </a:r>
            <a:endParaRPr lang="en-US" dirty="0"/>
          </a:p>
        </p:txBody>
      </p:sp>
      <p:sp>
        <p:nvSpPr>
          <p:cNvPr id="7" name="TextBox 6"/>
          <p:cNvSpPr txBox="1"/>
          <p:nvPr/>
        </p:nvSpPr>
        <p:spPr>
          <a:xfrm>
            <a:off x="3276600" y="5181600"/>
            <a:ext cx="5410200" cy="1200329"/>
          </a:xfrm>
          <a:prstGeom prst="rect">
            <a:avLst/>
          </a:prstGeom>
          <a:noFill/>
        </p:spPr>
        <p:txBody>
          <a:bodyPr wrap="square" rtlCol="0">
            <a:spAutoFit/>
          </a:bodyPr>
          <a:lstStyle/>
          <a:p>
            <a:r>
              <a:rPr lang="en-US" b="1" dirty="0" smtClean="0"/>
              <a:t>Go forward and seek to be understood when:</a:t>
            </a:r>
          </a:p>
          <a:p>
            <a:r>
              <a:rPr lang="en-US" dirty="0"/>
              <a:t>	</a:t>
            </a:r>
            <a:r>
              <a:rPr lang="en-US" dirty="0" smtClean="0"/>
              <a:t>*  The issue is clear and mutually understood</a:t>
            </a:r>
          </a:p>
          <a:p>
            <a:r>
              <a:rPr lang="en-US" dirty="0"/>
              <a:t>	</a:t>
            </a:r>
            <a:r>
              <a:rPr lang="en-US" dirty="0" smtClean="0"/>
              <a:t>* The conversation is casual and unemotional</a:t>
            </a:r>
          </a:p>
          <a:p>
            <a:r>
              <a:rPr lang="en-US" dirty="0"/>
              <a:t>	</a:t>
            </a:r>
            <a:r>
              <a:rPr lang="en-US" dirty="0" smtClean="0"/>
              <a:t>* You’re asked to give counsel or advice</a:t>
            </a:r>
            <a:endParaRPr lang="en-US" dirty="0"/>
          </a:p>
        </p:txBody>
      </p:sp>
    </p:spTree>
    <p:extLst>
      <p:ext uri="{BB962C8B-B14F-4D97-AF65-F5344CB8AC3E}">
        <p14:creationId xmlns:p14="http://schemas.microsoft.com/office/powerpoint/2010/main" val="12087581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marL="0" indent="0">
              <a:buNone/>
            </a:pPr>
            <a:r>
              <a:rPr lang="en-US" b="1" dirty="0" smtClean="0">
                <a:solidFill>
                  <a:schemeClr val="tx2">
                    <a:lumMod val="60000"/>
                    <a:lumOff val="40000"/>
                  </a:schemeClr>
                </a:solidFill>
              </a:rPr>
              <a:t>“When you really listen to another person from their point of view, and reflect back to them that understanding, it’s like giving them emotional oxygen.”     </a:t>
            </a:r>
            <a:r>
              <a:rPr lang="en-US" sz="2000" b="1" dirty="0" smtClean="0">
                <a:solidFill>
                  <a:schemeClr val="tx2">
                    <a:lumMod val="60000"/>
                    <a:lumOff val="40000"/>
                  </a:schemeClr>
                </a:solidFill>
              </a:rPr>
              <a:t>- Stephen R. Covey</a:t>
            </a:r>
            <a:endParaRPr lang="en-US" b="1" dirty="0" smtClean="0">
              <a:solidFill>
                <a:schemeClr val="tx2">
                  <a:lumMod val="60000"/>
                  <a:lumOff val="40000"/>
                </a:schemeClr>
              </a:solidFill>
            </a:endParaRPr>
          </a:p>
          <a:p>
            <a:pPr marL="0" indent="0">
              <a:buNone/>
            </a:pPr>
            <a:endParaRPr lang="en-US" b="1" dirty="0">
              <a:solidFill>
                <a:schemeClr val="tx2">
                  <a:lumMod val="60000"/>
                  <a:lumOff val="40000"/>
                </a:schemeClr>
              </a:solidFill>
            </a:endParaRPr>
          </a:p>
        </p:txBody>
      </p:sp>
      <p:pic>
        <p:nvPicPr>
          <p:cNvPr id="3074" name="Picture 2" descr="C:\Users\anderson.billie\AppData\Local\Microsoft\Windows\Temporary Internet Files\Content.IE5\SF3XL5ZC\iTal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1896181"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63333" y="3859452"/>
            <a:ext cx="5791200" cy="1938992"/>
          </a:xfrm>
          <a:prstGeom prst="rect">
            <a:avLst/>
          </a:prstGeom>
          <a:noFill/>
        </p:spPr>
        <p:txBody>
          <a:bodyPr wrap="square" rtlCol="0">
            <a:spAutoFit/>
          </a:bodyPr>
          <a:lstStyle/>
          <a:p>
            <a:r>
              <a:rPr lang="en-US" sz="2400" b="1" dirty="0" smtClean="0">
                <a:solidFill>
                  <a:schemeClr val="tx2">
                    <a:lumMod val="60000"/>
                    <a:lumOff val="40000"/>
                  </a:schemeClr>
                </a:solidFill>
              </a:rPr>
              <a:t>Important steps to empathic listening:</a:t>
            </a:r>
          </a:p>
          <a:p>
            <a:endParaRPr lang="en-US" sz="2400" b="1" dirty="0">
              <a:solidFill>
                <a:schemeClr val="tx2">
                  <a:lumMod val="60000"/>
                  <a:lumOff val="40000"/>
                </a:schemeClr>
              </a:solidFill>
            </a:endParaRPr>
          </a:p>
          <a:p>
            <a:r>
              <a:rPr lang="en-US" sz="2400" b="1" dirty="0" smtClean="0">
                <a:solidFill>
                  <a:schemeClr val="tx2">
                    <a:lumMod val="60000"/>
                    <a:lumOff val="40000"/>
                  </a:schemeClr>
                </a:solidFill>
              </a:rPr>
              <a:t>	* Listen to what the speaker is saying</a:t>
            </a:r>
          </a:p>
          <a:p>
            <a:r>
              <a:rPr lang="en-US" sz="2400" b="1" dirty="0">
                <a:solidFill>
                  <a:schemeClr val="tx2">
                    <a:lumMod val="60000"/>
                    <a:lumOff val="40000"/>
                  </a:schemeClr>
                </a:solidFill>
              </a:rPr>
              <a:t>	</a:t>
            </a:r>
            <a:r>
              <a:rPr lang="en-US" sz="2400" b="1" dirty="0" smtClean="0">
                <a:solidFill>
                  <a:schemeClr val="tx2">
                    <a:lumMod val="60000"/>
                    <a:lumOff val="40000"/>
                  </a:schemeClr>
                </a:solidFill>
              </a:rPr>
              <a:t>* Give an empathic response</a:t>
            </a:r>
          </a:p>
          <a:p>
            <a:r>
              <a:rPr lang="en-US" sz="2400" b="1" dirty="0">
                <a:solidFill>
                  <a:schemeClr val="tx2">
                    <a:lumMod val="60000"/>
                    <a:lumOff val="40000"/>
                  </a:schemeClr>
                </a:solidFill>
              </a:rPr>
              <a:t>	</a:t>
            </a:r>
            <a:r>
              <a:rPr lang="en-US" sz="2400" b="1" dirty="0" smtClean="0">
                <a:solidFill>
                  <a:schemeClr val="tx2">
                    <a:lumMod val="60000"/>
                    <a:lumOff val="40000"/>
                  </a:schemeClr>
                </a:solidFill>
              </a:rPr>
              <a:t>* Ask a clarifying question</a:t>
            </a:r>
            <a:endParaRPr lang="en-US" sz="2400" b="1" dirty="0">
              <a:solidFill>
                <a:schemeClr val="tx2">
                  <a:lumMod val="60000"/>
                  <a:lumOff val="40000"/>
                </a:schemeClr>
              </a:solidFill>
            </a:endParaRPr>
          </a:p>
        </p:txBody>
      </p:sp>
    </p:spTree>
    <p:extLst>
      <p:ext uri="{BB962C8B-B14F-4D97-AF65-F5344CB8AC3E}">
        <p14:creationId xmlns:p14="http://schemas.microsoft.com/office/powerpoint/2010/main" val="2361576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lgn="ctr">
              <a:buNone/>
            </a:pPr>
            <a:r>
              <a:rPr lang="en-US" b="1" dirty="0" smtClean="0">
                <a:solidFill>
                  <a:schemeClr val="accent4">
                    <a:lumMod val="75000"/>
                  </a:schemeClr>
                </a:solidFill>
              </a:rPr>
              <a:t>Examples of Empathic Listening</a:t>
            </a:r>
          </a:p>
          <a:p>
            <a:pPr marL="0" indent="0" algn="ctr">
              <a:buNone/>
            </a:pPr>
            <a:endParaRPr lang="en-US" b="1" dirty="0">
              <a:solidFill>
                <a:schemeClr val="accent4">
                  <a:lumMod val="75000"/>
                </a:schemeClr>
              </a:solidFill>
            </a:endParaRPr>
          </a:p>
          <a:p>
            <a:pPr marL="0" indent="0">
              <a:buNone/>
            </a:pPr>
            <a:r>
              <a:rPr lang="en-US" sz="1800" b="1" dirty="0" smtClean="0">
                <a:solidFill>
                  <a:schemeClr val="accent4">
                    <a:lumMod val="75000"/>
                  </a:schemeClr>
                </a:solidFill>
              </a:rPr>
              <a:t>Child:  </a:t>
            </a:r>
            <a:r>
              <a:rPr lang="en-US" sz="1800" dirty="0" smtClean="0">
                <a:solidFill>
                  <a:schemeClr val="accent4">
                    <a:lumMod val="75000"/>
                  </a:schemeClr>
                </a:solidFill>
              </a:rPr>
              <a:t>Mary is being really mean to me.  I thought she was my friend!</a:t>
            </a:r>
          </a:p>
          <a:p>
            <a:pPr marL="0" indent="0">
              <a:buNone/>
            </a:pPr>
            <a:r>
              <a:rPr lang="en-US" sz="1800" b="1" dirty="0" smtClean="0">
                <a:solidFill>
                  <a:schemeClr val="accent4">
                    <a:lumMod val="75000"/>
                  </a:schemeClr>
                </a:solidFill>
              </a:rPr>
              <a:t>Parent Response:  </a:t>
            </a:r>
            <a:r>
              <a:rPr lang="en-US" sz="1800" dirty="0" smtClean="0">
                <a:solidFill>
                  <a:schemeClr val="accent4">
                    <a:lumMod val="75000"/>
                  </a:schemeClr>
                </a:solidFill>
              </a:rPr>
              <a:t>It sounds like you are really upset with Mary.</a:t>
            </a:r>
          </a:p>
          <a:p>
            <a:pPr marL="0" indent="0">
              <a:buNone/>
            </a:pPr>
            <a:r>
              <a:rPr lang="en-US" sz="1800" b="1" dirty="0" smtClean="0">
                <a:solidFill>
                  <a:schemeClr val="accent4">
                    <a:lumMod val="75000"/>
                  </a:schemeClr>
                </a:solidFill>
              </a:rPr>
              <a:t>Child:  </a:t>
            </a:r>
            <a:r>
              <a:rPr lang="en-US" sz="1800" dirty="0" smtClean="0">
                <a:solidFill>
                  <a:schemeClr val="accent4">
                    <a:lumMod val="75000"/>
                  </a:schemeClr>
                </a:solidFill>
              </a:rPr>
              <a:t>I am.</a:t>
            </a:r>
          </a:p>
          <a:p>
            <a:pPr marL="0" indent="0">
              <a:buNone/>
            </a:pPr>
            <a:r>
              <a:rPr lang="en-US" sz="1800" b="1" dirty="0" smtClean="0">
                <a:solidFill>
                  <a:schemeClr val="accent4">
                    <a:lumMod val="75000"/>
                  </a:schemeClr>
                </a:solidFill>
              </a:rPr>
              <a:t>Parent Response:  </a:t>
            </a:r>
            <a:r>
              <a:rPr lang="en-US" sz="1800" dirty="0" smtClean="0">
                <a:solidFill>
                  <a:schemeClr val="accent4">
                    <a:lumMod val="75000"/>
                  </a:schemeClr>
                </a:solidFill>
              </a:rPr>
              <a:t>Can you tell me more?</a:t>
            </a:r>
          </a:p>
          <a:p>
            <a:pPr marL="0" indent="0">
              <a:buNone/>
            </a:pPr>
            <a:endParaRPr lang="en-US" sz="1800" b="1" dirty="0">
              <a:solidFill>
                <a:schemeClr val="accent4">
                  <a:lumMod val="75000"/>
                </a:schemeClr>
              </a:solidFill>
            </a:endParaRPr>
          </a:p>
          <a:p>
            <a:pPr marL="0" indent="0">
              <a:buNone/>
            </a:pPr>
            <a:endParaRPr lang="en-US" sz="1800" b="1" dirty="0" smtClean="0">
              <a:solidFill>
                <a:schemeClr val="accent4">
                  <a:lumMod val="75000"/>
                </a:schemeClr>
              </a:solidFill>
            </a:endParaRPr>
          </a:p>
          <a:p>
            <a:pPr marL="0" indent="0">
              <a:buNone/>
            </a:pPr>
            <a:r>
              <a:rPr lang="en-US" sz="1800" b="1" dirty="0" smtClean="0">
                <a:solidFill>
                  <a:schemeClr val="accent4">
                    <a:lumMod val="75000"/>
                  </a:schemeClr>
                </a:solidFill>
              </a:rPr>
              <a:t>Child:  </a:t>
            </a:r>
            <a:r>
              <a:rPr lang="en-US" sz="1800" dirty="0" smtClean="0">
                <a:solidFill>
                  <a:schemeClr val="accent4">
                    <a:lumMod val="75000"/>
                  </a:schemeClr>
                </a:solidFill>
              </a:rPr>
              <a:t>Mrs. Smith hates me.  I can’t do anything right.</a:t>
            </a:r>
          </a:p>
          <a:p>
            <a:pPr marL="0" indent="0">
              <a:buNone/>
            </a:pPr>
            <a:r>
              <a:rPr lang="en-US" sz="1800" b="1" dirty="0" smtClean="0">
                <a:solidFill>
                  <a:schemeClr val="accent4">
                    <a:lumMod val="75000"/>
                  </a:schemeClr>
                </a:solidFill>
              </a:rPr>
              <a:t>Parent:  </a:t>
            </a:r>
            <a:r>
              <a:rPr lang="en-US" sz="1800" dirty="0" smtClean="0">
                <a:solidFill>
                  <a:schemeClr val="accent4">
                    <a:lumMod val="75000"/>
                  </a:schemeClr>
                </a:solidFill>
              </a:rPr>
              <a:t>You sound very frustrated.</a:t>
            </a:r>
          </a:p>
          <a:p>
            <a:pPr marL="0" indent="0">
              <a:buNone/>
            </a:pPr>
            <a:r>
              <a:rPr lang="en-US" sz="1800" b="1" dirty="0" smtClean="0">
                <a:solidFill>
                  <a:schemeClr val="accent4">
                    <a:lumMod val="75000"/>
                  </a:schemeClr>
                </a:solidFill>
              </a:rPr>
              <a:t>Child:  </a:t>
            </a:r>
            <a:r>
              <a:rPr lang="en-US" sz="1800" dirty="0" smtClean="0">
                <a:solidFill>
                  <a:schemeClr val="accent4">
                    <a:lumMod val="75000"/>
                  </a:schemeClr>
                </a:solidFill>
              </a:rPr>
              <a:t>I hate school and I never want to go back there.</a:t>
            </a:r>
          </a:p>
          <a:p>
            <a:pPr marL="0" indent="0">
              <a:buNone/>
            </a:pPr>
            <a:r>
              <a:rPr lang="en-US" sz="1800" b="1" dirty="0" smtClean="0">
                <a:solidFill>
                  <a:schemeClr val="accent4">
                    <a:lumMod val="75000"/>
                  </a:schemeClr>
                </a:solidFill>
              </a:rPr>
              <a:t>Parent:  </a:t>
            </a:r>
            <a:r>
              <a:rPr lang="en-US" sz="1800" dirty="0" smtClean="0">
                <a:solidFill>
                  <a:schemeClr val="accent4">
                    <a:lumMod val="75000"/>
                  </a:schemeClr>
                </a:solidFill>
              </a:rPr>
              <a:t>When you say “Mrs. Smith hates me,” what is it that makes you think that is true?</a:t>
            </a:r>
            <a:endParaRPr lang="en-US" sz="1800" b="1" dirty="0">
              <a:solidFill>
                <a:schemeClr val="accent4">
                  <a:lumMod val="75000"/>
                </a:schemeClr>
              </a:solidFill>
            </a:endParaRPr>
          </a:p>
        </p:txBody>
      </p:sp>
    </p:spTree>
    <p:extLst>
      <p:ext uri="{BB962C8B-B14F-4D97-AF65-F5344CB8AC3E}">
        <p14:creationId xmlns:p14="http://schemas.microsoft.com/office/powerpoint/2010/main" val="1111984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marL="0" indent="0" algn="ctr">
              <a:buNone/>
            </a:pPr>
            <a:r>
              <a:rPr lang="en-US" sz="4400" b="1" dirty="0" smtClean="0">
                <a:solidFill>
                  <a:srgbClr val="00B050"/>
                </a:solidFill>
              </a:rPr>
              <a:t>Common Practices</a:t>
            </a:r>
          </a:p>
          <a:p>
            <a:pPr marL="0" indent="0">
              <a:buNone/>
            </a:pPr>
            <a:endParaRPr lang="en-US" b="1" dirty="0" smtClean="0">
              <a:solidFill>
                <a:srgbClr val="00B050"/>
              </a:solidFill>
            </a:endParaRPr>
          </a:p>
          <a:p>
            <a:pPr>
              <a:buFont typeface="Arial" charset="0"/>
              <a:buChar char="•"/>
            </a:pPr>
            <a:r>
              <a:rPr lang="en-US" b="1" dirty="0" smtClean="0">
                <a:solidFill>
                  <a:srgbClr val="00B050"/>
                </a:solidFill>
              </a:rPr>
              <a:t>Listen with the intent to reply.</a:t>
            </a:r>
          </a:p>
          <a:p>
            <a:pPr marL="0" indent="0">
              <a:buNone/>
            </a:pPr>
            <a:r>
              <a:rPr lang="en-US" b="1" dirty="0">
                <a:solidFill>
                  <a:srgbClr val="00B050"/>
                </a:solidFill>
              </a:rPr>
              <a:t> </a:t>
            </a:r>
            <a:r>
              <a:rPr lang="en-US" b="1" dirty="0" smtClean="0">
                <a:solidFill>
                  <a:srgbClr val="00B050"/>
                </a:solidFill>
              </a:rPr>
              <a:t>        </a:t>
            </a:r>
            <a:r>
              <a:rPr lang="en-US" sz="2000" dirty="0" smtClean="0">
                <a:solidFill>
                  <a:srgbClr val="00B050"/>
                </a:solidFill>
              </a:rPr>
              <a:t>( Rather than listening to what is being said, you are thinking about</a:t>
            </a:r>
          </a:p>
          <a:p>
            <a:pPr marL="0" indent="0">
              <a:buNone/>
            </a:pPr>
            <a:r>
              <a:rPr lang="en-US" sz="2000" dirty="0">
                <a:solidFill>
                  <a:srgbClr val="00B050"/>
                </a:solidFill>
              </a:rPr>
              <a:t>	</a:t>
            </a:r>
            <a:r>
              <a:rPr lang="en-US" sz="2000" dirty="0" smtClean="0">
                <a:solidFill>
                  <a:srgbClr val="00B050"/>
                </a:solidFill>
              </a:rPr>
              <a:t>	what you are going to say)</a:t>
            </a:r>
          </a:p>
          <a:p>
            <a:pPr marL="0" indent="0">
              <a:buNone/>
            </a:pPr>
            <a:endParaRPr lang="en-US" sz="2000" dirty="0" smtClean="0">
              <a:solidFill>
                <a:srgbClr val="00B050"/>
              </a:solidFill>
            </a:endParaRPr>
          </a:p>
          <a:p>
            <a:pPr>
              <a:buFont typeface="Arial" charset="0"/>
              <a:buChar char="•"/>
            </a:pPr>
            <a:r>
              <a:rPr lang="en-US" b="1" dirty="0" smtClean="0">
                <a:solidFill>
                  <a:srgbClr val="00B050"/>
                </a:solidFill>
              </a:rPr>
              <a:t>Confront and offend, or don’t speak up at all.</a:t>
            </a:r>
          </a:p>
          <a:p>
            <a:pPr marL="0" indent="0">
              <a:buNone/>
            </a:pPr>
            <a:r>
              <a:rPr lang="en-US" b="1" dirty="0">
                <a:solidFill>
                  <a:srgbClr val="00B050"/>
                </a:solidFill>
              </a:rPr>
              <a:t> </a:t>
            </a:r>
            <a:r>
              <a:rPr lang="en-US" b="1" dirty="0" smtClean="0">
                <a:solidFill>
                  <a:srgbClr val="00B050"/>
                </a:solidFill>
              </a:rPr>
              <a:t>        </a:t>
            </a:r>
            <a:endParaRPr lang="en-US" b="1" dirty="0">
              <a:solidFill>
                <a:srgbClr val="00B050"/>
              </a:solidFill>
            </a:endParaRPr>
          </a:p>
        </p:txBody>
      </p:sp>
      <p:sp>
        <p:nvSpPr>
          <p:cNvPr id="2" name="TextBox 1"/>
          <p:cNvSpPr txBox="1"/>
          <p:nvPr/>
        </p:nvSpPr>
        <p:spPr>
          <a:xfrm>
            <a:off x="304800" y="4953000"/>
            <a:ext cx="83820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dirty="0" smtClean="0"/>
              <a:t>Result – No one feels listened to and the </a:t>
            </a:r>
          </a:p>
          <a:p>
            <a:r>
              <a:rPr lang="en-US" sz="3200" b="1" dirty="0"/>
              <a:t>	</a:t>
            </a:r>
            <a:r>
              <a:rPr lang="en-US" sz="3200" b="1" dirty="0" smtClean="0"/>
              <a:t>	conversation stops.  Anger and hurt </a:t>
            </a:r>
          </a:p>
          <a:p>
            <a:r>
              <a:rPr lang="en-US" sz="3200" b="1" dirty="0"/>
              <a:t>	</a:t>
            </a:r>
            <a:r>
              <a:rPr lang="en-US" sz="3200" b="1" dirty="0" smtClean="0"/>
              <a:t>	feelings are present in both people.</a:t>
            </a:r>
            <a:endParaRPr lang="en-US" sz="3200" b="1" dirty="0"/>
          </a:p>
        </p:txBody>
      </p:sp>
    </p:spTree>
    <p:extLst>
      <p:ext uri="{BB962C8B-B14F-4D97-AF65-F5344CB8AC3E}">
        <p14:creationId xmlns:p14="http://schemas.microsoft.com/office/powerpoint/2010/main" val="18810759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Highly Effective Practices</a:t>
            </a:r>
            <a:endParaRPr lang="en-US" b="1" dirty="0">
              <a:solidFill>
                <a:srgbClr val="FF0000"/>
              </a:solidFill>
            </a:endParaRPr>
          </a:p>
        </p:txBody>
      </p:sp>
      <p:sp>
        <p:nvSpPr>
          <p:cNvPr id="3" name="Content Placeholder 2"/>
          <p:cNvSpPr>
            <a:spLocks noGrp="1"/>
          </p:cNvSpPr>
          <p:nvPr>
            <p:ph idx="1"/>
          </p:nvPr>
        </p:nvSpPr>
        <p:spPr>
          <a:xfrm>
            <a:off x="457200" y="1219200"/>
            <a:ext cx="8229600" cy="4953000"/>
          </a:xfrm>
        </p:spPr>
        <p:txBody>
          <a:bodyPr/>
          <a:lstStyle/>
          <a:p>
            <a:pPr>
              <a:buFont typeface="Arial" charset="0"/>
              <a:buChar char="•"/>
            </a:pPr>
            <a:r>
              <a:rPr lang="en-US" b="1" dirty="0" smtClean="0">
                <a:solidFill>
                  <a:srgbClr val="FF0000"/>
                </a:solidFill>
              </a:rPr>
              <a:t>Practice Empathic Listening</a:t>
            </a:r>
          </a:p>
          <a:p>
            <a:pPr>
              <a:buFont typeface="Arial" charset="0"/>
              <a:buChar char="•"/>
            </a:pPr>
            <a:r>
              <a:rPr lang="en-US" b="1" dirty="0" smtClean="0">
                <a:solidFill>
                  <a:srgbClr val="FF0000"/>
                </a:solidFill>
              </a:rPr>
              <a:t>Respectfully seek to be understood.</a:t>
            </a:r>
          </a:p>
          <a:p>
            <a:pPr marL="0" indent="0">
              <a:buNone/>
            </a:pPr>
            <a:r>
              <a:rPr lang="en-US" b="1" dirty="0">
                <a:solidFill>
                  <a:srgbClr val="FF0000"/>
                </a:solidFill>
              </a:rPr>
              <a:t> </a:t>
            </a:r>
            <a:r>
              <a:rPr lang="en-US" b="1" dirty="0" smtClean="0">
                <a:solidFill>
                  <a:srgbClr val="FF0000"/>
                </a:solidFill>
              </a:rPr>
              <a:t>       </a:t>
            </a:r>
            <a:r>
              <a:rPr lang="en-US" sz="2000" dirty="0" smtClean="0">
                <a:solidFill>
                  <a:srgbClr val="FF0000"/>
                </a:solidFill>
              </a:rPr>
              <a:t> Seeking to be understood is the second half of effective </a:t>
            </a:r>
          </a:p>
          <a:p>
            <a:pPr marL="0" indent="0">
              <a:buNone/>
            </a:pPr>
            <a:r>
              <a:rPr lang="en-US" sz="2000" b="1" dirty="0">
                <a:solidFill>
                  <a:srgbClr val="FF0000"/>
                </a:solidFill>
              </a:rPr>
              <a:t>	</a:t>
            </a:r>
            <a:r>
              <a:rPr lang="en-US" sz="2000" dirty="0" smtClean="0">
                <a:solidFill>
                  <a:srgbClr val="FF0000"/>
                </a:solidFill>
              </a:rPr>
              <a:t>communication.  Once you are confident the other person</a:t>
            </a:r>
          </a:p>
          <a:p>
            <a:pPr marL="0" indent="0">
              <a:buNone/>
            </a:pPr>
            <a:r>
              <a:rPr lang="en-US" sz="2000" b="1" dirty="0">
                <a:solidFill>
                  <a:srgbClr val="FF0000"/>
                </a:solidFill>
              </a:rPr>
              <a:t>	</a:t>
            </a:r>
            <a:r>
              <a:rPr lang="en-US" sz="2000" dirty="0" smtClean="0">
                <a:solidFill>
                  <a:srgbClr val="FF0000"/>
                </a:solidFill>
              </a:rPr>
              <a:t>feels completely understood, you may share your point</a:t>
            </a:r>
          </a:p>
          <a:p>
            <a:pPr marL="0" indent="0">
              <a:buNone/>
            </a:pPr>
            <a:r>
              <a:rPr lang="en-US" sz="2000" b="1" dirty="0">
                <a:solidFill>
                  <a:srgbClr val="FF0000"/>
                </a:solidFill>
              </a:rPr>
              <a:t>	</a:t>
            </a:r>
            <a:r>
              <a:rPr lang="en-US" sz="2000" dirty="0" smtClean="0">
                <a:solidFill>
                  <a:srgbClr val="FF0000"/>
                </a:solidFill>
              </a:rPr>
              <a:t>of view with respect and openness. </a:t>
            </a:r>
          </a:p>
          <a:p>
            <a:pPr marL="0" indent="0">
              <a:buNone/>
            </a:pPr>
            <a:endParaRPr lang="en-US" sz="2000" b="1" dirty="0">
              <a:solidFill>
                <a:srgbClr val="FF0000"/>
              </a:solidFill>
            </a:endParaRPr>
          </a:p>
          <a:p>
            <a:pPr marL="0" indent="0">
              <a:buNone/>
            </a:pPr>
            <a:r>
              <a:rPr lang="en-US" sz="2000" dirty="0" smtClean="0">
                <a:solidFill>
                  <a:srgbClr val="FF0000"/>
                </a:solidFill>
              </a:rPr>
              <a:t>Examples:   “I can see what you mean.  I have a different point of view I’d like</a:t>
            </a:r>
          </a:p>
          <a:p>
            <a:pPr marL="0" indent="0">
              <a:buNone/>
            </a:pPr>
            <a:r>
              <a:rPr lang="en-US" sz="2000" dirty="0">
                <a:solidFill>
                  <a:srgbClr val="FF0000"/>
                </a:solidFill>
              </a:rPr>
              <a:t>	</a:t>
            </a:r>
            <a:r>
              <a:rPr lang="en-US" sz="2000" dirty="0" smtClean="0">
                <a:solidFill>
                  <a:srgbClr val="FF0000"/>
                </a:solidFill>
              </a:rPr>
              <a:t>	to share.”</a:t>
            </a:r>
          </a:p>
          <a:p>
            <a:pPr marL="0" indent="0">
              <a:buNone/>
            </a:pPr>
            <a:r>
              <a:rPr lang="en-US" sz="2000" dirty="0">
                <a:solidFill>
                  <a:srgbClr val="FF0000"/>
                </a:solidFill>
              </a:rPr>
              <a:t> </a:t>
            </a:r>
            <a:r>
              <a:rPr lang="en-US" sz="2000" dirty="0" smtClean="0">
                <a:solidFill>
                  <a:srgbClr val="FF0000"/>
                </a:solidFill>
              </a:rPr>
              <a:t>                    “ Thank you for sharing your thoughts.  Would you be willing to</a:t>
            </a:r>
          </a:p>
          <a:p>
            <a:pPr marL="0" indent="0">
              <a:buNone/>
            </a:pPr>
            <a:r>
              <a:rPr lang="en-US" sz="2000" dirty="0">
                <a:solidFill>
                  <a:srgbClr val="FF0000"/>
                </a:solidFill>
              </a:rPr>
              <a:t>	</a:t>
            </a:r>
            <a:r>
              <a:rPr lang="en-US" sz="2000" dirty="0" smtClean="0">
                <a:solidFill>
                  <a:srgbClr val="FF0000"/>
                </a:solidFill>
              </a:rPr>
              <a:t>	hear mine?”</a:t>
            </a:r>
          </a:p>
          <a:p>
            <a:pPr marL="0" indent="0">
              <a:buNone/>
            </a:pPr>
            <a:endParaRPr lang="en-US" dirty="0">
              <a:solidFill>
                <a:srgbClr val="FF0000"/>
              </a:solidFill>
            </a:endParaRPr>
          </a:p>
        </p:txBody>
      </p:sp>
      <p:sp>
        <p:nvSpPr>
          <p:cNvPr id="4" name="TextBox 3"/>
          <p:cNvSpPr txBox="1"/>
          <p:nvPr/>
        </p:nvSpPr>
        <p:spPr>
          <a:xfrm>
            <a:off x="457200" y="5915964"/>
            <a:ext cx="8534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Result – People open up to each other and the conversation continues.</a:t>
            </a:r>
            <a:endParaRPr lang="en-US" sz="2800" b="1" dirty="0"/>
          </a:p>
        </p:txBody>
      </p:sp>
    </p:spTree>
    <p:extLst>
      <p:ext uri="{BB962C8B-B14F-4D97-AF65-F5344CB8AC3E}">
        <p14:creationId xmlns:p14="http://schemas.microsoft.com/office/powerpoint/2010/main" val="4056831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b="1" dirty="0" smtClean="0">
                <a:solidFill>
                  <a:schemeClr val="accent6">
                    <a:lumMod val="50000"/>
                  </a:schemeClr>
                </a:solidFill>
              </a:rPr>
              <a:t>Habit #6</a:t>
            </a:r>
            <a:br>
              <a:rPr lang="en-US" b="1" dirty="0" smtClean="0">
                <a:solidFill>
                  <a:schemeClr val="accent6">
                    <a:lumMod val="50000"/>
                  </a:schemeClr>
                </a:solidFill>
              </a:rPr>
            </a:br>
            <a:r>
              <a:rPr lang="en-US" b="1" dirty="0" smtClean="0">
                <a:solidFill>
                  <a:schemeClr val="accent6">
                    <a:lumMod val="50000"/>
                  </a:schemeClr>
                </a:solidFill>
              </a:rPr>
              <a:t>“Synergize”</a:t>
            </a:r>
            <a:endParaRPr lang="en-US" b="1" dirty="0">
              <a:solidFill>
                <a:schemeClr val="accent6">
                  <a:lumMod val="50000"/>
                </a:schemeClr>
              </a:solidFill>
            </a:endParaRPr>
          </a:p>
        </p:txBody>
      </p:sp>
      <p:sp>
        <p:nvSpPr>
          <p:cNvPr id="4" name="TextBox 3"/>
          <p:cNvSpPr txBox="1"/>
          <p:nvPr/>
        </p:nvSpPr>
        <p:spPr>
          <a:xfrm>
            <a:off x="609600" y="2133600"/>
            <a:ext cx="8305800" cy="584775"/>
          </a:xfrm>
          <a:prstGeom prst="rect">
            <a:avLst/>
          </a:prstGeom>
          <a:noFill/>
        </p:spPr>
        <p:txBody>
          <a:bodyPr wrap="square" rtlCol="0">
            <a:spAutoFit/>
          </a:bodyPr>
          <a:lstStyle/>
          <a:p>
            <a:pPr algn="ctr"/>
            <a:r>
              <a:rPr lang="en-US" sz="3200" b="1" dirty="0" smtClean="0">
                <a:solidFill>
                  <a:schemeClr val="accent6">
                    <a:lumMod val="50000"/>
                  </a:schemeClr>
                </a:solidFill>
              </a:rPr>
              <a:t>This is the habit of Creative Cooperation</a:t>
            </a:r>
            <a:endParaRPr lang="en-US" sz="3200" b="1" dirty="0">
              <a:solidFill>
                <a:schemeClr val="accent6">
                  <a:lumMod val="50000"/>
                </a:schemeClr>
              </a:solidFill>
            </a:endParaRPr>
          </a:p>
        </p:txBody>
      </p:sp>
      <p:pic>
        <p:nvPicPr>
          <p:cNvPr id="4099" name="Picture 3" descr="C:\Users\anderson.billie\AppData\Local\Microsoft\Windows\Temporary Internet Files\Content.IE5\T1H1YWJS\teamwor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95600"/>
            <a:ext cx="24063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nderson.billie\AppData\Local\Microsoft\Windows\Temporary Internet Files\Content.IE5\LVPPPA72\clip-art00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657600"/>
            <a:ext cx="2248795" cy="2340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0" y="3276600"/>
            <a:ext cx="3048000" cy="2677656"/>
          </a:xfrm>
          <a:prstGeom prst="rect">
            <a:avLst/>
          </a:prstGeom>
          <a:noFill/>
        </p:spPr>
        <p:txBody>
          <a:bodyPr wrap="square" rtlCol="0">
            <a:spAutoFit/>
          </a:bodyPr>
          <a:lstStyle/>
          <a:p>
            <a:r>
              <a:rPr lang="en-US" sz="2800" dirty="0" smtClean="0">
                <a:solidFill>
                  <a:schemeClr val="accent6">
                    <a:lumMod val="50000"/>
                  </a:schemeClr>
                </a:solidFill>
              </a:rPr>
              <a:t>Based on the </a:t>
            </a:r>
            <a:r>
              <a:rPr lang="en-US" sz="2800" b="1" dirty="0" smtClean="0">
                <a:solidFill>
                  <a:schemeClr val="accent6">
                    <a:lumMod val="50000"/>
                  </a:schemeClr>
                </a:solidFill>
              </a:rPr>
              <a:t>principles </a:t>
            </a:r>
            <a:r>
              <a:rPr lang="en-US" sz="2800" dirty="0" smtClean="0">
                <a:solidFill>
                  <a:schemeClr val="accent6">
                    <a:lumMod val="50000"/>
                  </a:schemeClr>
                </a:solidFill>
              </a:rPr>
              <a:t>of</a:t>
            </a:r>
          </a:p>
          <a:p>
            <a:r>
              <a:rPr lang="en-US" sz="2800" dirty="0" smtClean="0">
                <a:solidFill>
                  <a:schemeClr val="accent6">
                    <a:lumMod val="50000"/>
                  </a:schemeClr>
                </a:solidFill>
              </a:rPr>
              <a:t>Creativity, Cooperation, Diversity, and Humility.</a:t>
            </a:r>
            <a:endParaRPr lang="en-US" sz="2800" dirty="0">
              <a:solidFill>
                <a:schemeClr val="accent6">
                  <a:lumMod val="50000"/>
                </a:schemeClr>
              </a:solidFill>
            </a:endParaRPr>
          </a:p>
        </p:txBody>
      </p:sp>
    </p:spTree>
    <p:extLst>
      <p:ext uri="{BB962C8B-B14F-4D97-AF65-F5344CB8AC3E}">
        <p14:creationId xmlns:p14="http://schemas.microsoft.com/office/powerpoint/2010/main" val="2141314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b="1" dirty="0" smtClean="0">
                <a:solidFill>
                  <a:schemeClr val="accent3">
                    <a:lumMod val="50000"/>
                  </a:schemeClr>
                </a:solidFill>
              </a:rPr>
              <a:t>Synergy depends on a willingness to seek a</a:t>
            </a:r>
          </a:p>
          <a:p>
            <a:pPr marL="0" indent="0">
              <a:buNone/>
            </a:pPr>
            <a:r>
              <a:rPr lang="en-US" b="1" dirty="0" smtClean="0">
                <a:solidFill>
                  <a:schemeClr val="accent3">
                    <a:lumMod val="50000"/>
                  </a:schemeClr>
                </a:solidFill>
              </a:rPr>
              <a:t>3</a:t>
            </a:r>
            <a:r>
              <a:rPr lang="en-US" b="1" baseline="30000" dirty="0" smtClean="0">
                <a:solidFill>
                  <a:schemeClr val="accent3">
                    <a:lumMod val="50000"/>
                  </a:schemeClr>
                </a:solidFill>
              </a:rPr>
              <a:t>rd</a:t>
            </a:r>
            <a:r>
              <a:rPr lang="en-US" b="1" dirty="0" smtClean="0">
                <a:solidFill>
                  <a:schemeClr val="accent3">
                    <a:lumMod val="50000"/>
                  </a:schemeClr>
                </a:solidFill>
              </a:rPr>
              <a:t> Alternative.  It also requires humility and the ability to keep your ego in check.</a:t>
            </a:r>
          </a:p>
          <a:p>
            <a:pPr marL="0" indent="0">
              <a:buNone/>
            </a:pPr>
            <a:endParaRPr lang="en-US" b="1" dirty="0">
              <a:solidFill>
                <a:schemeClr val="accent3">
                  <a:lumMod val="50000"/>
                </a:schemeClr>
              </a:solidFill>
            </a:endParaRPr>
          </a:p>
          <a:p>
            <a:pPr marL="0" indent="0">
              <a:buNone/>
            </a:pPr>
            <a:r>
              <a:rPr lang="en-US" b="1" dirty="0" smtClean="0">
                <a:solidFill>
                  <a:schemeClr val="accent3">
                    <a:lumMod val="50000"/>
                  </a:schemeClr>
                </a:solidFill>
              </a:rPr>
              <a:t>Synergy is </a:t>
            </a:r>
            <a:r>
              <a:rPr lang="en-US" sz="5400" b="1" dirty="0" smtClean="0">
                <a:solidFill>
                  <a:schemeClr val="accent3">
                    <a:lumMod val="50000"/>
                  </a:schemeClr>
                </a:solidFill>
              </a:rPr>
              <a:t>NOT </a:t>
            </a:r>
            <a:r>
              <a:rPr lang="en-US" b="1" dirty="0" smtClean="0">
                <a:solidFill>
                  <a:schemeClr val="accent3">
                    <a:lumMod val="50000"/>
                  </a:schemeClr>
                </a:solidFill>
              </a:rPr>
              <a:t>the same thing as compromising. It is the ability to take 2 ideas and come up with an even better 3</a:t>
            </a:r>
            <a:r>
              <a:rPr lang="en-US" b="1" baseline="30000" dirty="0" smtClean="0">
                <a:solidFill>
                  <a:schemeClr val="accent3">
                    <a:lumMod val="50000"/>
                  </a:schemeClr>
                </a:solidFill>
              </a:rPr>
              <a:t>rd</a:t>
            </a:r>
            <a:r>
              <a:rPr lang="en-US" b="1" dirty="0" smtClean="0">
                <a:solidFill>
                  <a:schemeClr val="accent3">
                    <a:lumMod val="50000"/>
                  </a:schemeClr>
                </a:solidFill>
              </a:rPr>
              <a:t> idea.</a:t>
            </a:r>
            <a:endParaRPr lang="en-US" b="1" dirty="0">
              <a:solidFill>
                <a:schemeClr val="accent3">
                  <a:lumMod val="50000"/>
                </a:schemeClr>
              </a:solidFill>
            </a:endParaRPr>
          </a:p>
        </p:txBody>
      </p:sp>
    </p:spTree>
    <p:extLst>
      <p:ext uri="{BB962C8B-B14F-4D97-AF65-F5344CB8AC3E}">
        <p14:creationId xmlns:p14="http://schemas.microsoft.com/office/powerpoint/2010/main" val="151387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What does Synergy look like?</a:t>
            </a:r>
            <a:endParaRPr lang="en-US" b="1" dirty="0">
              <a:solidFill>
                <a:srgbClr val="FF0000"/>
              </a:solidFill>
            </a:endParaRPr>
          </a:p>
        </p:txBody>
      </p:sp>
      <p:pic>
        <p:nvPicPr>
          <p:cNvPr id="5122" name="Picture 2" descr="C:\Users\anderson.billie\AppData\Local\Microsoft\Windows\Temporary Internet Files\Content.IE5\SF3XL5ZC\smiling-face-of-a-child-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4974"/>
            <a:ext cx="1295425" cy="12954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67000" y="1904974"/>
            <a:ext cx="5562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rgbClr val="FF0000"/>
                </a:solidFill>
              </a:rPr>
              <a:t>My friend Jack is coming over to play.  I love to build things so I am going to ask him to play Legos.</a:t>
            </a:r>
            <a:endParaRPr lang="en-US" sz="2400" dirty="0">
              <a:solidFill>
                <a:srgbClr val="FF0000"/>
              </a:solidFill>
            </a:endParaRPr>
          </a:p>
        </p:txBody>
      </p:sp>
      <p:pic>
        <p:nvPicPr>
          <p:cNvPr id="5128" name="Picture 8" descr="C:\Users\anderson.billie\AppData\Local\Microsoft\Windows\Temporary Internet Files\Content.IE5\P0JD8LJ6\1630376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81" y="3663244"/>
            <a:ext cx="914400" cy="11151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67000" y="3505200"/>
            <a:ext cx="5562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rgbClr val="FF0000"/>
                </a:solidFill>
              </a:rPr>
              <a:t>I am so excited that it snowed last night.  I hope Ryan wants to go outside and build a snowman.</a:t>
            </a:r>
            <a:endParaRPr lang="en-US" sz="2400" dirty="0">
              <a:solidFill>
                <a:srgbClr val="FF0000"/>
              </a:solidFill>
            </a:endParaRPr>
          </a:p>
        </p:txBody>
      </p:sp>
      <p:pic>
        <p:nvPicPr>
          <p:cNvPr id="5143" name="Picture 23" descr="C:\Users\anderson.billie\AppData\Local\Microsoft\Windows\Temporary Internet Files\Content.IE5\P2YV942U\tikigiki-abstract-starburst-0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5081411"/>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43200" y="5081411"/>
            <a:ext cx="5638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solidFill>
                  <a:srgbClr val="FF0000"/>
                </a:solidFill>
              </a:rPr>
              <a:t>We are going to go outside to play. Jack is going to build a snowman and Ryan is going to build a city around it using his </a:t>
            </a:r>
            <a:r>
              <a:rPr lang="en-US" sz="2400" dirty="0" err="1" smtClean="0">
                <a:solidFill>
                  <a:srgbClr val="FF0000"/>
                </a:solidFill>
              </a:rPr>
              <a:t>legos</a:t>
            </a:r>
            <a:r>
              <a:rPr lang="en-US" sz="2400" dirty="0" smtClean="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4075598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60000"/>
                    <a:lumOff val="40000"/>
                  </a:schemeClr>
                </a:solidFill>
              </a:rPr>
              <a:t>Common Practices</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600200"/>
            <a:ext cx="8229600" cy="4953000"/>
          </a:xfrm>
        </p:spPr>
        <p:txBody>
          <a:bodyPr/>
          <a:lstStyle/>
          <a:p>
            <a:pPr>
              <a:buFont typeface="Arial" charset="0"/>
              <a:buChar char="•"/>
            </a:pPr>
            <a:r>
              <a:rPr lang="en-US" b="1" dirty="0" smtClean="0">
                <a:solidFill>
                  <a:schemeClr val="tx2">
                    <a:lumMod val="60000"/>
                    <a:lumOff val="40000"/>
                  </a:schemeClr>
                </a:solidFill>
              </a:rPr>
              <a:t>Reject or tolerate differences</a:t>
            </a:r>
          </a:p>
          <a:p>
            <a:pPr>
              <a:buFont typeface="Arial" charset="0"/>
              <a:buChar char="•"/>
            </a:pPr>
            <a:endParaRPr lang="en-US" b="1" dirty="0">
              <a:solidFill>
                <a:schemeClr val="tx2">
                  <a:lumMod val="60000"/>
                  <a:lumOff val="40000"/>
                </a:schemeClr>
              </a:solidFill>
            </a:endParaRPr>
          </a:p>
          <a:p>
            <a:pPr>
              <a:buFont typeface="Arial" charset="0"/>
              <a:buChar char="•"/>
            </a:pPr>
            <a:r>
              <a:rPr lang="en-US" b="1" dirty="0" smtClean="0">
                <a:solidFill>
                  <a:schemeClr val="tx2">
                    <a:lumMod val="60000"/>
                    <a:lumOff val="40000"/>
                  </a:schemeClr>
                </a:solidFill>
              </a:rPr>
              <a:t>Settle for conflict or compromise</a:t>
            </a:r>
            <a:endParaRPr lang="en-US" b="1" dirty="0">
              <a:solidFill>
                <a:schemeClr val="tx2">
                  <a:lumMod val="60000"/>
                  <a:lumOff val="40000"/>
                </a:schemeClr>
              </a:solidFill>
            </a:endParaRPr>
          </a:p>
        </p:txBody>
      </p:sp>
      <p:pic>
        <p:nvPicPr>
          <p:cNvPr id="6148" name="Picture 4" descr="C:\Users\anderson.billie\AppData\Local\Microsoft\Windows\Temporary Internet Files\Content.IE5\P0JD8LJ6\kidsfigh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928103"/>
            <a:ext cx="1342708" cy="1322568"/>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C:\Users\anderson.billie\AppData\Local\Microsoft\Windows\Temporary Internet Files\Content.IE5\5NH4KI69\cartoon-jigsaw-puzzle-291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953000"/>
            <a:ext cx="1397297" cy="14405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959320"/>
            <a:ext cx="8534400"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Result – Someone </a:t>
            </a:r>
            <a:r>
              <a:rPr lang="en-US" sz="2400" b="1" smtClean="0"/>
              <a:t>wins </a:t>
            </a:r>
            <a:r>
              <a:rPr lang="en-US" sz="2400" b="1" smtClean="0"/>
              <a:t>and</a:t>
            </a:r>
            <a:r>
              <a:rPr lang="en-US" sz="2400" b="1" smtClean="0"/>
              <a:t> </a:t>
            </a:r>
            <a:r>
              <a:rPr lang="en-US" sz="2400" b="1" dirty="0" smtClean="0"/>
              <a:t>someone loses.</a:t>
            </a:r>
            <a:endParaRPr lang="en-US" sz="2400" b="1" dirty="0"/>
          </a:p>
        </p:txBody>
      </p:sp>
    </p:spTree>
    <p:extLst>
      <p:ext uri="{BB962C8B-B14F-4D97-AF65-F5344CB8AC3E}">
        <p14:creationId xmlns:p14="http://schemas.microsoft.com/office/powerpoint/2010/main" val="2936968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Comic Sans MS" panose="030F0702030302020204" pitchFamily="66" charset="0"/>
              </a:rPr>
              <a:t>What is a Habit?</a:t>
            </a:r>
            <a:br>
              <a:rPr lang="en-US" b="1" dirty="0" smtClean="0">
                <a:solidFill>
                  <a:schemeClr val="accent3">
                    <a:lumMod val="50000"/>
                  </a:schemeClr>
                </a:solidFill>
                <a:latin typeface="Comic Sans MS" panose="030F0702030302020204" pitchFamily="66" charset="0"/>
              </a:rPr>
            </a:br>
            <a:endParaRPr lang="en-US" b="1" dirty="0">
              <a:solidFill>
                <a:schemeClr val="accent3">
                  <a:lumMod val="50000"/>
                </a:schemeClr>
              </a:solidFill>
              <a:latin typeface="Comic Sans MS" panose="030F0702030302020204" pitchFamily="66" charset="0"/>
            </a:endParaRPr>
          </a:p>
        </p:txBody>
      </p:sp>
      <p:sp>
        <p:nvSpPr>
          <p:cNvPr id="4" name="Content Placeholder 3"/>
          <p:cNvSpPr>
            <a:spLocks noGrp="1"/>
          </p:cNvSpPr>
          <p:nvPr>
            <p:ph idx="1"/>
          </p:nvPr>
        </p:nvSpPr>
        <p:spPr/>
        <p:txBody>
          <a:bodyPr>
            <a:normAutofit lnSpcReduction="10000"/>
          </a:bodyPr>
          <a:lstStyle/>
          <a:p>
            <a:pPr marL="0" indent="0">
              <a:buNone/>
            </a:pPr>
            <a:endParaRPr lang="en-US" b="1" dirty="0" smtClean="0">
              <a:solidFill>
                <a:schemeClr val="accent3">
                  <a:lumMod val="50000"/>
                </a:schemeClr>
              </a:solidFill>
              <a:latin typeface="Comic Sans MS" panose="030F0702030302020204" pitchFamily="66" charset="0"/>
            </a:endParaRP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A habit is</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something you do</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over and over</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again, like how</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you write, fold</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your arms, or</a:t>
            </a:r>
          </a:p>
          <a:p>
            <a:pPr marL="0" indent="0">
              <a:buNone/>
            </a:pPr>
            <a:r>
              <a:rPr lang="en-US" b="1" dirty="0">
                <a:solidFill>
                  <a:schemeClr val="accent3">
                    <a:lumMod val="50000"/>
                  </a:schemeClr>
                </a:solidFill>
                <a:latin typeface="Comic Sans MS" panose="030F0702030302020204" pitchFamily="66" charset="0"/>
              </a:rPr>
              <a:t> </a:t>
            </a:r>
            <a:r>
              <a:rPr lang="en-US" b="1" dirty="0" smtClean="0">
                <a:solidFill>
                  <a:schemeClr val="accent3">
                    <a:lumMod val="50000"/>
                  </a:schemeClr>
                </a:solidFill>
                <a:latin typeface="Comic Sans MS" panose="030F0702030302020204" pitchFamily="66" charset="0"/>
              </a:rPr>
              <a:t>    brush your teeth.</a:t>
            </a:r>
          </a:p>
        </p:txBody>
      </p:sp>
      <p:pic>
        <p:nvPicPr>
          <p:cNvPr id="1044" name="Picture 20" descr="C:\Users\anderson.billie\AppData\Local\Microsoft\Windows\Temporary Internet Files\Content.IE5\MN2SO8P0\seven_habit_ma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43200"/>
            <a:ext cx="17716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188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Highly Effective Practices</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a:buFont typeface="Arial" charset="0"/>
              <a:buChar char="•"/>
            </a:pPr>
            <a:r>
              <a:rPr lang="en-US" b="1" dirty="0" smtClean="0">
                <a:solidFill>
                  <a:schemeClr val="accent5">
                    <a:lumMod val="75000"/>
                  </a:schemeClr>
                </a:solidFill>
              </a:rPr>
              <a:t>Value Differences</a:t>
            </a:r>
            <a:endParaRPr lang="en-US" b="1" dirty="0">
              <a:solidFill>
                <a:schemeClr val="accent5">
                  <a:lumMod val="75000"/>
                </a:schemeClr>
              </a:solidFill>
            </a:endParaRPr>
          </a:p>
          <a:p>
            <a:pPr>
              <a:buFont typeface="Arial" charset="0"/>
              <a:buChar char="•"/>
            </a:pPr>
            <a:r>
              <a:rPr lang="en-US" b="1" dirty="0" smtClean="0">
                <a:solidFill>
                  <a:schemeClr val="accent5">
                    <a:lumMod val="75000"/>
                  </a:schemeClr>
                </a:solidFill>
              </a:rPr>
              <a:t>Seek 3</a:t>
            </a:r>
            <a:r>
              <a:rPr lang="en-US" b="1" baseline="30000" dirty="0" smtClean="0">
                <a:solidFill>
                  <a:schemeClr val="accent5">
                    <a:lumMod val="75000"/>
                  </a:schemeClr>
                </a:solidFill>
              </a:rPr>
              <a:t>rd</a:t>
            </a:r>
            <a:r>
              <a:rPr lang="en-US" b="1" dirty="0" smtClean="0">
                <a:solidFill>
                  <a:schemeClr val="accent5">
                    <a:lumMod val="75000"/>
                  </a:schemeClr>
                </a:solidFill>
              </a:rPr>
              <a:t> Alternative</a:t>
            </a:r>
            <a:endParaRPr lang="en-US" b="1" dirty="0">
              <a:solidFill>
                <a:schemeClr val="accent5">
                  <a:lumMod val="75000"/>
                </a:schemeClr>
              </a:solidFill>
            </a:endParaRPr>
          </a:p>
        </p:txBody>
      </p:sp>
      <p:pic>
        <p:nvPicPr>
          <p:cNvPr id="7178" name="Picture 10" descr="C:\Users\anderson.billie\AppData\Local\Microsoft\Windows\Temporary Internet Files\Content.IE5\5NH4KI69\Cartoon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772" y="3299178"/>
            <a:ext cx="6063544" cy="31489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971800"/>
            <a:ext cx="59436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Result – Everyone wins and feels </a:t>
            </a:r>
          </a:p>
          <a:p>
            <a:r>
              <a:rPr lang="en-US" sz="2800" b="1" dirty="0"/>
              <a:t>	</a:t>
            </a:r>
            <a:r>
              <a:rPr lang="en-US" sz="2800" b="1" dirty="0" smtClean="0"/>
              <a:t>	included and important</a:t>
            </a:r>
            <a:endParaRPr lang="en-US" sz="2800" b="1" dirty="0"/>
          </a:p>
        </p:txBody>
      </p:sp>
    </p:spTree>
    <p:extLst>
      <p:ext uri="{BB962C8B-B14F-4D97-AF65-F5344CB8AC3E}">
        <p14:creationId xmlns:p14="http://schemas.microsoft.com/office/powerpoint/2010/main" val="38258850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lstStyle/>
          <a:p>
            <a:r>
              <a:rPr lang="en-US" b="1" dirty="0" smtClean="0">
                <a:solidFill>
                  <a:schemeClr val="accent3">
                    <a:lumMod val="50000"/>
                  </a:schemeClr>
                </a:solidFill>
              </a:rPr>
              <a:t>Habit # 7</a:t>
            </a:r>
            <a:br>
              <a:rPr lang="en-US" b="1" dirty="0" smtClean="0">
                <a:solidFill>
                  <a:schemeClr val="accent3">
                    <a:lumMod val="50000"/>
                  </a:schemeClr>
                </a:solidFill>
              </a:rPr>
            </a:br>
            <a:r>
              <a:rPr lang="en-US" b="1" dirty="0" smtClean="0">
                <a:solidFill>
                  <a:schemeClr val="accent3">
                    <a:lumMod val="50000"/>
                  </a:schemeClr>
                </a:solidFill>
              </a:rPr>
              <a:t>“Sharpen the Saw” </a:t>
            </a:r>
            <a:endParaRPr lang="en-US" b="1" dirty="0">
              <a:solidFill>
                <a:schemeClr val="accent3">
                  <a:lumMod val="50000"/>
                </a:schemeClr>
              </a:solidFill>
            </a:endParaRPr>
          </a:p>
        </p:txBody>
      </p:sp>
      <p:sp>
        <p:nvSpPr>
          <p:cNvPr id="4" name="TextBox 3"/>
          <p:cNvSpPr txBox="1"/>
          <p:nvPr/>
        </p:nvSpPr>
        <p:spPr>
          <a:xfrm>
            <a:off x="1066800" y="2286000"/>
            <a:ext cx="7239000" cy="584775"/>
          </a:xfrm>
          <a:prstGeom prst="rect">
            <a:avLst/>
          </a:prstGeom>
          <a:noFill/>
        </p:spPr>
        <p:txBody>
          <a:bodyPr wrap="square" rtlCol="0">
            <a:spAutoFit/>
          </a:bodyPr>
          <a:lstStyle/>
          <a:p>
            <a:pPr algn="ctr"/>
            <a:r>
              <a:rPr lang="en-US" sz="3200" b="1" dirty="0" smtClean="0">
                <a:solidFill>
                  <a:schemeClr val="accent3">
                    <a:lumMod val="50000"/>
                  </a:schemeClr>
                </a:solidFill>
              </a:rPr>
              <a:t>The Habit of Daily Self-Renewal</a:t>
            </a:r>
            <a:endParaRPr lang="en-US" sz="3200" b="1" dirty="0">
              <a:solidFill>
                <a:schemeClr val="accent3">
                  <a:lumMod val="50000"/>
                </a:schemeClr>
              </a:solidFill>
            </a:endParaRPr>
          </a:p>
        </p:txBody>
      </p:sp>
      <p:pic>
        <p:nvPicPr>
          <p:cNvPr id="8197" name="Picture 5" descr="C:\Users\anderson.billie\AppData\Local\Microsoft\Windows\Temporary Internet Files\Content.IE5\IY434A10\healthy_foo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2133600" cy="187756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Program Files\Microsoft Office\MEDIA\CAGCAT10\j0230876.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164050"/>
            <a:ext cx="1482599" cy="1493068"/>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anderson.billie\AppData\Local\Microsoft\Windows\Temporary Internet Files\Content.IE5\LVPPPA72\schoolhous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51684"/>
            <a:ext cx="1600200" cy="161086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anderson.billie\AppData\Local\Microsoft\Windows\Temporary Internet Files\Content.IE5\70ACEN9A\Nature_HD_Wallpaper_1080p_Nature_HD_Wallpaper_1080p[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5334000"/>
            <a:ext cx="1932495" cy="1171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00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5592763"/>
          </a:xfrm>
        </p:spPr>
        <p:txBody>
          <a:bodyPr/>
          <a:lstStyle/>
          <a:p>
            <a:pPr marL="0" lvl="0" indent="0">
              <a:buNone/>
            </a:pPr>
            <a:endParaRPr lang="en-US" b="1" dirty="0"/>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52313972"/>
              </p:ext>
            </p:extLst>
          </p:nvPr>
        </p:nvGraphicFramePr>
        <p:xfrm>
          <a:off x="1752600" y="762000"/>
          <a:ext cx="4991100" cy="561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 y="228600"/>
            <a:ext cx="7696200" cy="892552"/>
          </a:xfrm>
          <a:prstGeom prst="rect">
            <a:avLst/>
          </a:prstGeom>
          <a:noFill/>
        </p:spPr>
        <p:txBody>
          <a:bodyPr wrap="square" rtlCol="0">
            <a:spAutoFit/>
          </a:bodyPr>
          <a:lstStyle/>
          <a:p>
            <a:pPr algn="ctr"/>
            <a:r>
              <a:rPr lang="en-US" sz="3200" b="1" dirty="0" smtClean="0">
                <a:solidFill>
                  <a:schemeClr val="accent1">
                    <a:lumMod val="75000"/>
                  </a:schemeClr>
                </a:solidFill>
              </a:rPr>
              <a:t>The Four Dimensions of Renewal</a:t>
            </a:r>
          </a:p>
          <a:p>
            <a:endParaRPr lang="en-US" sz="2000" b="1" dirty="0">
              <a:solidFill>
                <a:schemeClr val="accent1">
                  <a:lumMod val="75000"/>
                </a:schemeClr>
              </a:solidFill>
            </a:endParaRPr>
          </a:p>
        </p:txBody>
      </p:sp>
      <p:sp>
        <p:nvSpPr>
          <p:cNvPr id="6" name="TextBox 5"/>
          <p:cNvSpPr txBox="1"/>
          <p:nvPr/>
        </p:nvSpPr>
        <p:spPr>
          <a:xfrm>
            <a:off x="152400" y="1447800"/>
            <a:ext cx="1371600" cy="2246769"/>
          </a:xfrm>
          <a:prstGeom prst="rect">
            <a:avLst/>
          </a:prstGeom>
          <a:noFill/>
        </p:spPr>
        <p:txBody>
          <a:bodyPr wrap="square" rtlCol="0">
            <a:spAutoFit/>
          </a:bodyPr>
          <a:lstStyle/>
          <a:p>
            <a:pPr algn="ctr"/>
            <a:r>
              <a:rPr lang="en-US" sz="2000" b="1" dirty="0" smtClean="0">
                <a:solidFill>
                  <a:schemeClr val="accent1">
                    <a:lumMod val="75000"/>
                  </a:schemeClr>
                </a:solidFill>
              </a:rPr>
              <a:t>Each aspect requires continuous renewal to remain in balance.</a:t>
            </a:r>
            <a:endParaRPr lang="en-US" sz="2000" b="1" dirty="0">
              <a:solidFill>
                <a:schemeClr val="accent1">
                  <a:lumMod val="75000"/>
                </a:schemeClr>
              </a:solidFill>
            </a:endParaRPr>
          </a:p>
        </p:txBody>
      </p:sp>
      <p:sp>
        <p:nvSpPr>
          <p:cNvPr id="7" name="TextBox 6"/>
          <p:cNvSpPr txBox="1"/>
          <p:nvPr/>
        </p:nvSpPr>
        <p:spPr>
          <a:xfrm>
            <a:off x="152400" y="4267200"/>
            <a:ext cx="1447800" cy="2246769"/>
          </a:xfrm>
          <a:prstGeom prst="rect">
            <a:avLst/>
          </a:prstGeom>
          <a:noFill/>
        </p:spPr>
        <p:txBody>
          <a:bodyPr wrap="square" rtlCol="0">
            <a:spAutoFit/>
          </a:bodyPr>
          <a:lstStyle/>
          <a:p>
            <a:pPr algn="ctr"/>
            <a:r>
              <a:rPr lang="en-US" sz="2000" b="1" dirty="0" smtClean="0">
                <a:solidFill>
                  <a:schemeClr val="accent1">
                    <a:lumMod val="75000"/>
                  </a:schemeClr>
                </a:solidFill>
              </a:rPr>
              <a:t>If one is neglected, it will  negatively impact the other three.</a:t>
            </a:r>
            <a:endParaRPr lang="en-US" sz="2000" b="1" dirty="0">
              <a:solidFill>
                <a:schemeClr val="accent1">
                  <a:lumMod val="75000"/>
                </a:schemeClr>
              </a:solidFill>
            </a:endParaRPr>
          </a:p>
        </p:txBody>
      </p:sp>
      <p:sp>
        <p:nvSpPr>
          <p:cNvPr id="8" name="TextBox 7"/>
          <p:cNvSpPr txBox="1"/>
          <p:nvPr/>
        </p:nvSpPr>
        <p:spPr>
          <a:xfrm>
            <a:off x="7239000" y="2743200"/>
            <a:ext cx="1676400" cy="1631216"/>
          </a:xfrm>
          <a:prstGeom prst="rect">
            <a:avLst/>
          </a:prstGeom>
          <a:noFill/>
        </p:spPr>
        <p:txBody>
          <a:bodyPr wrap="square" rtlCol="0">
            <a:spAutoFit/>
          </a:bodyPr>
          <a:lstStyle/>
          <a:p>
            <a:pPr algn="ctr"/>
            <a:r>
              <a:rPr lang="en-US" sz="2000" b="1" dirty="0" smtClean="0">
                <a:solidFill>
                  <a:schemeClr val="accent1">
                    <a:lumMod val="75000"/>
                  </a:schemeClr>
                </a:solidFill>
              </a:rPr>
              <a:t>In the same way, if each is nourished, all four will flourish.</a:t>
            </a:r>
            <a:endParaRPr lang="en-US" sz="2000" b="1" dirty="0">
              <a:solidFill>
                <a:schemeClr val="accent1">
                  <a:lumMod val="75000"/>
                </a:schemeClr>
              </a:solidFill>
            </a:endParaRPr>
          </a:p>
        </p:txBody>
      </p:sp>
    </p:spTree>
    <p:extLst>
      <p:ext uri="{BB962C8B-B14F-4D97-AF65-F5344CB8AC3E}">
        <p14:creationId xmlns:p14="http://schemas.microsoft.com/office/powerpoint/2010/main" val="2495058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Common Practices</a:t>
            </a:r>
            <a:endParaRPr lang="en-US" b="1" dirty="0">
              <a:solidFill>
                <a:schemeClr val="accent4">
                  <a:lumMod val="75000"/>
                </a:schemeClr>
              </a:solidFill>
            </a:endParaRPr>
          </a:p>
        </p:txBody>
      </p:sp>
      <p:sp>
        <p:nvSpPr>
          <p:cNvPr id="3" name="Content Placeholder 2"/>
          <p:cNvSpPr>
            <a:spLocks noGrp="1"/>
          </p:cNvSpPr>
          <p:nvPr>
            <p:ph idx="1"/>
          </p:nvPr>
        </p:nvSpPr>
        <p:spPr/>
        <p:txBody>
          <a:bodyPr/>
          <a:lstStyle/>
          <a:p>
            <a:pPr>
              <a:buFont typeface="Arial" charset="0"/>
              <a:buChar char="•"/>
            </a:pPr>
            <a:r>
              <a:rPr lang="en-US" b="1" dirty="0" smtClean="0">
                <a:solidFill>
                  <a:schemeClr val="accent4">
                    <a:lumMod val="75000"/>
                  </a:schemeClr>
                </a:solidFill>
              </a:rPr>
              <a:t>Rarely invest in yourself</a:t>
            </a:r>
          </a:p>
          <a:p>
            <a:pPr>
              <a:buFont typeface="Arial" charset="0"/>
              <a:buChar char="•"/>
            </a:pPr>
            <a:endParaRPr lang="en-US" b="1" dirty="0">
              <a:solidFill>
                <a:schemeClr val="accent4">
                  <a:lumMod val="75000"/>
                </a:schemeClr>
              </a:solidFill>
            </a:endParaRPr>
          </a:p>
          <a:p>
            <a:pPr>
              <a:buFont typeface="Arial" charset="0"/>
              <a:buChar char="•"/>
            </a:pPr>
            <a:r>
              <a:rPr lang="en-US" b="1" dirty="0" smtClean="0">
                <a:solidFill>
                  <a:schemeClr val="accent4">
                    <a:lumMod val="75000"/>
                  </a:schemeClr>
                </a:solidFill>
              </a:rPr>
              <a:t>I’m too busy today to take time for myself</a:t>
            </a:r>
          </a:p>
          <a:p>
            <a:pPr>
              <a:buFont typeface="Arial" charset="0"/>
              <a:buChar char="•"/>
            </a:pPr>
            <a:endParaRPr lang="en-US" b="1" dirty="0">
              <a:solidFill>
                <a:schemeClr val="accent4">
                  <a:lumMod val="75000"/>
                </a:schemeClr>
              </a:solidFill>
            </a:endParaRPr>
          </a:p>
          <a:p>
            <a:pPr>
              <a:buFont typeface="Arial" charset="0"/>
              <a:buChar char="•"/>
            </a:pPr>
            <a:endParaRPr lang="en-US" b="1" dirty="0">
              <a:solidFill>
                <a:schemeClr val="accent4">
                  <a:lumMod val="75000"/>
                </a:schemeClr>
              </a:solidFill>
            </a:endParaRPr>
          </a:p>
        </p:txBody>
      </p:sp>
      <p:sp>
        <p:nvSpPr>
          <p:cNvPr id="4" name="TextBox 3"/>
          <p:cNvSpPr txBox="1"/>
          <p:nvPr/>
        </p:nvSpPr>
        <p:spPr>
          <a:xfrm>
            <a:off x="457200" y="4114800"/>
            <a:ext cx="81534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Result – You are out of balance.  You are exhausted.</a:t>
            </a:r>
            <a:endParaRPr lang="en-US" sz="2800" b="1" dirty="0"/>
          </a:p>
        </p:txBody>
      </p:sp>
    </p:spTree>
    <p:extLst>
      <p:ext uri="{BB962C8B-B14F-4D97-AF65-F5344CB8AC3E}">
        <p14:creationId xmlns:p14="http://schemas.microsoft.com/office/powerpoint/2010/main" val="882671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Highly Effective Practices</a:t>
            </a:r>
            <a:endParaRPr lang="en-US" b="1" dirty="0">
              <a:solidFill>
                <a:schemeClr val="accent3">
                  <a:lumMod val="50000"/>
                </a:schemeClr>
              </a:solidFill>
            </a:endParaRPr>
          </a:p>
        </p:txBody>
      </p:sp>
      <p:sp>
        <p:nvSpPr>
          <p:cNvPr id="3" name="Content Placeholder 2"/>
          <p:cNvSpPr>
            <a:spLocks noGrp="1"/>
          </p:cNvSpPr>
          <p:nvPr>
            <p:ph idx="1"/>
          </p:nvPr>
        </p:nvSpPr>
        <p:spPr>
          <a:xfrm>
            <a:off x="457200" y="1600201"/>
            <a:ext cx="8229600" cy="2743199"/>
          </a:xfrm>
        </p:spPr>
        <p:txBody>
          <a:bodyPr/>
          <a:lstStyle/>
          <a:p>
            <a:pPr marL="0" indent="0">
              <a:buNone/>
            </a:pPr>
            <a:r>
              <a:rPr lang="en-US" b="1" dirty="0" smtClean="0">
                <a:solidFill>
                  <a:schemeClr val="accent3">
                    <a:lumMod val="50000"/>
                  </a:schemeClr>
                </a:solidFill>
              </a:rPr>
              <a:t>* Achieving the Daily, Private Victory</a:t>
            </a:r>
            <a:endParaRPr lang="en-US" b="1" dirty="0">
              <a:solidFill>
                <a:schemeClr val="accent3">
                  <a:lumMod val="50000"/>
                </a:schemeClr>
              </a:solidFill>
            </a:endParaRPr>
          </a:p>
          <a:p>
            <a:pPr marL="0" indent="0" algn="ctr">
              <a:buNone/>
            </a:pPr>
            <a:r>
              <a:rPr lang="en-US" sz="2400" dirty="0" smtClean="0">
                <a:solidFill>
                  <a:schemeClr val="accent3">
                    <a:lumMod val="50000"/>
                  </a:schemeClr>
                </a:solidFill>
              </a:rPr>
              <a:t>The Daily Private Victory is a practice.  It’s a pattern, routine, or regimen that you follow every day to renew yourself in the four dimensions of your life.  The Daily Private Victory allows you to master the Public Victory.  Achieving the Daily Private Victory will affect every decision and every relationship in a positive way.</a:t>
            </a:r>
            <a:endParaRPr lang="en-US" sz="2400" dirty="0">
              <a:solidFill>
                <a:schemeClr val="accent3">
                  <a:lumMod val="50000"/>
                </a:schemeClr>
              </a:solidFill>
            </a:endParaRPr>
          </a:p>
        </p:txBody>
      </p:sp>
      <p:pic>
        <p:nvPicPr>
          <p:cNvPr id="9220" name="Picture 4" descr="C:\Users\anderson.billie\AppData\Local\Microsoft\Windows\Temporary Internet Files\Content.IE5\AONTEOVV\Sin_tÃ­tul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067" y="4876800"/>
            <a:ext cx="1295400" cy="1721473"/>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descr="C:\Users\anderson.billie\AppData\Local\Microsoft\Windows\Temporary Internet Files\Content.IE5\P2YV942U\Chidre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4876800"/>
            <a:ext cx="2667000" cy="18402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191000"/>
            <a:ext cx="8458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t>Result – You feel great and life goes a lot smoother.</a:t>
            </a:r>
            <a:endParaRPr lang="en-US" sz="2800" b="1" dirty="0"/>
          </a:p>
        </p:txBody>
      </p:sp>
    </p:spTree>
    <p:extLst>
      <p:ext uri="{BB962C8B-B14F-4D97-AF65-F5344CB8AC3E}">
        <p14:creationId xmlns:p14="http://schemas.microsoft.com/office/powerpoint/2010/main" val="56840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Habit # 1 </a:t>
            </a:r>
            <a:br>
              <a:rPr lang="en-US" dirty="0" smtClean="0">
                <a:solidFill>
                  <a:schemeClr val="accent5">
                    <a:lumMod val="75000"/>
                  </a:schemeClr>
                </a:solidFill>
              </a:rPr>
            </a:br>
            <a:r>
              <a:rPr lang="en-US" dirty="0" smtClean="0">
                <a:solidFill>
                  <a:schemeClr val="accent5">
                    <a:lumMod val="75000"/>
                  </a:schemeClr>
                </a:solidFill>
              </a:rPr>
              <a:t>“Be Proactive”</a:t>
            </a:r>
            <a:endParaRPr lang="en-US"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1026" name="Picture 2" descr="C:\Users\anderson.billie\AppData\Local\Microsoft\Windows\Temporary Internet Files\Content.IE5\GQKVIG6V\backpack-books2_[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828800"/>
            <a:ext cx="1000757" cy="1109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nderson.billie\AppData\Local\Microsoft\Windows\Temporary Internet Files\Content.IE5\MN2SO8P0\library-clipart-yToedaeqc[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1710852"/>
            <a:ext cx="1033463" cy="13455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nderson.billie\AppData\Local\Microsoft\Windows\Temporary Internet Files\Content.IE5\LVPPPA72\DailyRoutine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396" y="4876800"/>
            <a:ext cx="2625521" cy="116476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nderson.billie\AppData\Local\Microsoft\Windows\Temporary Internet Files\Content.IE5\2XG6AEGB\housework[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8877" y="4419600"/>
            <a:ext cx="11620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2209800"/>
            <a:ext cx="4648200" cy="2554545"/>
          </a:xfrm>
          <a:prstGeom prst="rect">
            <a:avLst/>
          </a:prstGeom>
          <a:noFill/>
        </p:spPr>
        <p:txBody>
          <a:bodyPr wrap="square" rtlCol="0">
            <a:spAutoFit/>
          </a:bodyPr>
          <a:lstStyle/>
          <a:p>
            <a:pPr algn="ctr"/>
            <a:r>
              <a:rPr lang="en-US" sz="3200" b="1" dirty="0" smtClean="0">
                <a:solidFill>
                  <a:schemeClr val="accent5">
                    <a:lumMod val="75000"/>
                  </a:schemeClr>
                </a:solidFill>
                <a:latin typeface="Comic Sans MS" panose="030F0702030302020204" pitchFamily="66" charset="0"/>
              </a:rPr>
              <a:t>This is the habit of</a:t>
            </a:r>
          </a:p>
          <a:p>
            <a:pPr algn="ctr"/>
            <a:r>
              <a:rPr lang="en-US" sz="3200" b="1" dirty="0" smtClean="0">
                <a:solidFill>
                  <a:schemeClr val="accent5">
                    <a:lumMod val="75000"/>
                  </a:schemeClr>
                </a:solidFill>
                <a:latin typeface="Comic Sans MS" panose="030F0702030302020204" pitchFamily="66" charset="0"/>
              </a:rPr>
              <a:t>Personal Responsibility</a:t>
            </a:r>
          </a:p>
          <a:p>
            <a:pPr algn="ctr"/>
            <a:endParaRPr lang="en-US" sz="3200" b="1" dirty="0">
              <a:solidFill>
                <a:schemeClr val="accent5">
                  <a:lumMod val="75000"/>
                </a:schemeClr>
              </a:solidFill>
              <a:latin typeface="Comic Sans MS" panose="030F0702030302020204" pitchFamily="66" charset="0"/>
            </a:endParaRPr>
          </a:p>
          <a:p>
            <a:pPr algn="ctr"/>
            <a:r>
              <a:rPr lang="en-US" sz="3200" b="1" dirty="0" smtClean="0">
                <a:solidFill>
                  <a:schemeClr val="accent5">
                    <a:lumMod val="75000"/>
                  </a:schemeClr>
                </a:solidFill>
                <a:latin typeface="Comic Sans MS" panose="030F0702030302020204" pitchFamily="66" charset="0"/>
              </a:rPr>
              <a:t>You are in charge of you.</a:t>
            </a:r>
            <a:endParaRPr lang="en-US" sz="3200" b="1"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196851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lumMod val="60000"/>
                    <a:lumOff val="40000"/>
                  </a:schemeClr>
                </a:solidFill>
              </a:rPr>
              <a:t>Personal Responsibility</a:t>
            </a:r>
            <a:endParaRPr lang="en-US" sz="4000" b="1" dirty="0">
              <a:solidFill>
                <a:schemeClr val="tx2">
                  <a:lumMod val="60000"/>
                  <a:lumOff val="40000"/>
                </a:schemeClr>
              </a:solidFill>
            </a:endParaRPr>
          </a:p>
        </p:txBody>
      </p:sp>
      <p:sp>
        <p:nvSpPr>
          <p:cNvPr id="3" name="Content Placeholder 2"/>
          <p:cNvSpPr>
            <a:spLocks noGrp="1"/>
          </p:cNvSpPr>
          <p:nvPr>
            <p:ph idx="1"/>
          </p:nvPr>
        </p:nvSpPr>
        <p:spPr>
          <a:ln>
            <a:noFill/>
          </a:ln>
        </p:spPr>
        <p:txBody>
          <a:bodyPr>
            <a:normAutofit/>
          </a:bodyPr>
          <a:lstStyle/>
          <a:p>
            <a:pPr marL="0" indent="0" algn="ctr">
              <a:buNone/>
            </a:pPr>
            <a:r>
              <a:rPr lang="en-US" sz="4000" b="1" dirty="0" smtClean="0">
                <a:solidFill>
                  <a:schemeClr val="tx2">
                    <a:lumMod val="60000"/>
                    <a:lumOff val="40000"/>
                  </a:schemeClr>
                </a:solidFill>
              </a:rPr>
              <a:t>You are responsible for yourself:</a:t>
            </a:r>
          </a:p>
          <a:p>
            <a:pPr marL="0" indent="0" algn="ctr">
              <a:buNone/>
            </a:pPr>
            <a:endParaRPr lang="en-US" sz="2800" b="1" dirty="0" smtClean="0">
              <a:solidFill>
                <a:schemeClr val="tx2">
                  <a:lumMod val="60000"/>
                  <a:lumOff val="40000"/>
                </a:schemeClr>
              </a:solidFill>
            </a:endParaRPr>
          </a:p>
          <a:p>
            <a:pPr algn="ctr">
              <a:buFont typeface="Arial" charset="0"/>
              <a:buChar char="•"/>
            </a:pPr>
            <a:r>
              <a:rPr lang="en-US" sz="2800" b="1" dirty="0" smtClean="0">
                <a:solidFill>
                  <a:schemeClr val="tx2">
                    <a:lumMod val="60000"/>
                    <a:lumOff val="40000"/>
                  </a:schemeClr>
                </a:solidFill>
              </a:rPr>
              <a:t>What you choose to do</a:t>
            </a:r>
          </a:p>
          <a:p>
            <a:pPr algn="ctr">
              <a:buFont typeface="Arial" charset="0"/>
              <a:buChar char="•"/>
            </a:pPr>
            <a:r>
              <a:rPr lang="en-US" sz="2800" b="1" dirty="0" smtClean="0">
                <a:solidFill>
                  <a:schemeClr val="tx2">
                    <a:lumMod val="60000"/>
                    <a:lumOff val="40000"/>
                  </a:schemeClr>
                </a:solidFill>
              </a:rPr>
              <a:t>What you choose not to do</a:t>
            </a:r>
          </a:p>
          <a:p>
            <a:pPr algn="ctr">
              <a:buFont typeface="Arial" charset="0"/>
              <a:buChar char="•"/>
            </a:pPr>
            <a:r>
              <a:rPr lang="en-US" sz="2800" b="1" dirty="0" smtClean="0">
                <a:solidFill>
                  <a:schemeClr val="tx2">
                    <a:lumMod val="60000"/>
                    <a:lumOff val="40000"/>
                  </a:schemeClr>
                </a:solidFill>
              </a:rPr>
              <a:t>What you say</a:t>
            </a:r>
          </a:p>
          <a:p>
            <a:pPr algn="ctr">
              <a:buFont typeface="Arial" charset="0"/>
              <a:buChar char="•"/>
            </a:pPr>
            <a:r>
              <a:rPr lang="en-US" sz="2800" b="1" dirty="0" smtClean="0">
                <a:solidFill>
                  <a:schemeClr val="tx2">
                    <a:lumMod val="60000"/>
                    <a:lumOff val="40000"/>
                  </a:schemeClr>
                </a:solidFill>
              </a:rPr>
              <a:t>What you don’t say</a:t>
            </a:r>
            <a:endParaRPr lang="en-US" sz="2800" b="1" dirty="0">
              <a:solidFill>
                <a:schemeClr val="tx2">
                  <a:lumMod val="60000"/>
                  <a:lumOff val="40000"/>
                </a:schemeClr>
              </a:solidFill>
            </a:endParaRPr>
          </a:p>
        </p:txBody>
      </p:sp>
      <p:pic>
        <p:nvPicPr>
          <p:cNvPr id="3076" name="Picture 4" descr="C:\Users\anderson.billie\AppData\Local\Microsoft\Windows\Temporary Internet Files\Content.IE5\P2YV942U\zoom_284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438400"/>
            <a:ext cx="1186107"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derson.billie\AppData\Local\Microsoft\Windows\Temporary Internet Files\Content.IE5\70ACEN9A\whisper[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029200"/>
            <a:ext cx="1383735" cy="14430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nderson.billie\AppData\Local\Microsoft\Windows\Temporary Internet Files\Content.IE5\7XMTJ1YX\5623272456_8c269fbd47_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031" y="5029200"/>
            <a:ext cx="129000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C:\Users\anderson.billie\AppData\Local\Microsoft\Windows\Temporary Internet Files\Content.IE5\2XG6AEGB\31-ottobre-2011-il-mondo-raggiungerà-7-miliardi-di-individui[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411" y="2438400"/>
            <a:ext cx="1573524" cy="105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990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B050"/>
                </a:solidFill>
              </a:rPr>
              <a:t>Proactive      </a:t>
            </a:r>
            <a:r>
              <a:rPr lang="en-US" sz="5400" dirty="0" smtClean="0"/>
              <a:t>vs</a:t>
            </a:r>
            <a:r>
              <a:rPr lang="en-US" sz="5400" dirty="0" smtClean="0">
                <a:solidFill>
                  <a:srgbClr val="00B050"/>
                </a:solidFill>
              </a:rPr>
              <a:t>        </a:t>
            </a:r>
            <a:r>
              <a:rPr lang="en-US" sz="5400" dirty="0" smtClean="0">
                <a:solidFill>
                  <a:srgbClr val="FF0000"/>
                </a:solidFill>
              </a:rPr>
              <a:t>Reactive</a:t>
            </a:r>
            <a:endParaRPr lang="en-US" sz="5400" dirty="0">
              <a:solidFill>
                <a:srgbClr val="00B050"/>
              </a:solidFill>
            </a:endParaRPr>
          </a:p>
        </p:txBody>
      </p:sp>
      <p:pic>
        <p:nvPicPr>
          <p:cNvPr id="2050" name="Picture 2" descr="C:\Users\anderson.billie\AppData\Local\Microsoft\Windows\Temporary Internet Files\Content.IE5\70ACEN9A\DaveDrivesAngry[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3657600"/>
            <a:ext cx="2480469" cy="24804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nderson.billie\AppData\Local\Microsoft\Windows\Temporary Internet Files\Content.IE5\5NH4KI69\Driving-a-car-5095-lar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676400"/>
            <a:ext cx="2822111" cy="1872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nderson.billie\AppData\Local\Microsoft\Windows\Temporary Internet Files\Content.IE5\MN2SO8P0\2193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0378" y="411480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anderson.billie\AppData\Local\Microsoft\Windows\Temporary Internet Files\Content.IE5\T1H1YWJS\soda_bubbl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015933"/>
            <a:ext cx="1524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1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rgbClr val="FF0000"/>
                </a:solidFill>
              </a:rPr>
              <a:t>Common Practices</a:t>
            </a:r>
            <a:endParaRPr lang="en-US" sz="6000" b="1" dirty="0">
              <a:solidFill>
                <a:srgbClr val="FF0000"/>
              </a:solidFill>
            </a:endParaRPr>
          </a:p>
        </p:txBody>
      </p:sp>
      <p:sp>
        <p:nvSpPr>
          <p:cNvPr id="3" name="Content Placeholder 2"/>
          <p:cNvSpPr>
            <a:spLocks noGrp="1"/>
          </p:cNvSpPr>
          <p:nvPr>
            <p:ph idx="1"/>
          </p:nvPr>
        </p:nvSpPr>
        <p:spPr>
          <a:xfrm>
            <a:off x="457200" y="1600200"/>
            <a:ext cx="8229600" cy="3962400"/>
          </a:xfrm>
        </p:spPr>
        <p:txBody>
          <a:bodyPr/>
          <a:lstStyle/>
          <a:p>
            <a:pPr algn="ctr">
              <a:buFont typeface="Arial" charset="0"/>
              <a:buChar char="•"/>
            </a:pPr>
            <a:r>
              <a:rPr lang="en-US" b="1" dirty="0" smtClean="0">
                <a:solidFill>
                  <a:srgbClr val="FF0000"/>
                </a:solidFill>
              </a:rPr>
              <a:t>React based on moods, feelings and circumstances</a:t>
            </a:r>
          </a:p>
          <a:p>
            <a:pPr algn="ctr">
              <a:buFont typeface="Arial" charset="0"/>
              <a:buChar char="•"/>
            </a:pPr>
            <a:endParaRPr lang="en-US" b="1" dirty="0">
              <a:solidFill>
                <a:srgbClr val="FF0000"/>
              </a:solidFill>
            </a:endParaRPr>
          </a:p>
          <a:p>
            <a:pPr algn="ctr">
              <a:buFont typeface="Arial" charset="0"/>
              <a:buChar char="•"/>
            </a:pPr>
            <a:r>
              <a:rPr lang="en-US" b="1" dirty="0" smtClean="0">
                <a:solidFill>
                  <a:srgbClr val="FF0000"/>
                </a:solidFill>
              </a:rPr>
              <a:t>Blame others</a:t>
            </a:r>
          </a:p>
          <a:p>
            <a:pPr algn="ctr">
              <a:buFont typeface="Arial" charset="0"/>
              <a:buChar char="•"/>
            </a:pPr>
            <a:endParaRPr lang="en-US" b="1" dirty="0">
              <a:solidFill>
                <a:srgbClr val="FF0000"/>
              </a:solidFill>
            </a:endParaRPr>
          </a:p>
          <a:p>
            <a:pPr algn="ctr">
              <a:buFont typeface="Arial" charset="0"/>
              <a:buChar char="•"/>
            </a:pPr>
            <a:r>
              <a:rPr lang="en-US" b="1" dirty="0" smtClean="0">
                <a:solidFill>
                  <a:srgbClr val="FF0000"/>
                </a:solidFill>
              </a:rPr>
              <a:t>Waste time and energy on things that you cannot control</a:t>
            </a:r>
            <a:endParaRPr lang="en-US" b="1" dirty="0">
              <a:solidFill>
                <a:srgbClr val="FF0000"/>
              </a:solidFill>
            </a:endParaRPr>
          </a:p>
          <a:p>
            <a:pPr marL="800100" lvl="2" indent="0" algn="ctr">
              <a:buNone/>
            </a:pPr>
            <a:endParaRPr lang="en-US" b="1" dirty="0" smtClean="0">
              <a:solidFill>
                <a:srgbClr val="FF0000"/>
              </a:solidFill>
            </a:endParaRPr>
          </a:p>
        </p:txBody>
      </p:sp>
      <p:sp>
        <p:nvSpPr>
          <p:cNvPr id="4" name="TextBox 3"/>
          <p:cNvSpPr txBox="1"/>
          <p:nvPr/>
        </p:nvSpPr>
        <p:spPr>
          <a:xfrm>
            <a:off x="304800" y="5867400"/>
            <a:ext cx="8610600" cy="954107"/>
          </a:xfrm>
          <a:prstGeom prst="rect">
            <a:avLst/>
          </a:prstGeom>
          <a:noFill/>
          <a:ln>
            <a:solidFill>
              <a:schemeClr val="tx1"/>
            </a:solidFill>
          </a:ln>
        </p:spPr>
        <p:txBody>
          <a:bodyPr wrap="square" rtlCol="0">
            <a:spAutoFit/>
          </a:bodyPr>
          <a:lstStyle/>
          <a:p>
            <a:r>
              <a:rPr lang="en-US" sz="2800" b="1" dirty="0" smtClean="0"/>
              <a:t>Result  -  You lose your control of influence.  Others do not trust you and feel like they cannot depend on you.</a:t>
            </a:r>
            <a:endParaRPr lang="en-US" sz="2800" b="1" dirty="0"/>
          </a:p>
        </p:txBody>
      </p:sp>
    </p:spTree>
    <p:extLst>
      <p:ext uri="{BB962C8B-B14F-4D97-AF65-F5344CB8AC3E}">
        <p14:creationId xmlns:p14="http://schemas.microsoft.com/office/powerpoint/2010/main" val="413713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rPr>
              <a:t>Effective Practices</a:t>
            </a:r>
            <a:endParaRPr lang="en-US" b="1" dirty="0">
              <a:solidFill>
                <a:schemeClr val="accent3">
                  <a:lumMod val="75000"/>
                </a:schemeClr>
              </a:solidFill>
            </a:endParaRPr>
          </a:p>
        </p:txBody>
      </p:sp>
      <p:sp>
        <p:nvSpPr>
          <p:cNvPr id="3" name="Content Placeholder 2"/>
          <p:cNvSpPr>
            <a:spLocks noGrp="1"/>
          </p:cNvSpPr>
          <p:nvPr>
            <p:ph idx="1"/>
          </p:nvPr>
        </p:nvSpPr>
        <p:spPr>
          <a:xfrm>
            <a:off x="457200" y="1600201"/>
            <a:ext cx="8229600" cy="2590800"/>
          </a:xfrm>
        </p:spPr>
        <p:txBody>
          <a:bodyPr/>
          <a:lstStyle/>
          <a:p>
            <a:pPr algn="ctr">
              <a:buFont typeface="Arial" charset="0"/>
              <a:buChar char="•"/>
            </a:pPr>
            <a:r>
              <a:rPr lang="en-US" b="1" dirty="0" smtClean="0">
                <a:solidFill>
                  <a:schemeClr val="accent3">
                    <a:lumMod val="75000"/>
                  </a:schemeClr>
                </a:solidFill>
              </a:rPr>
              <a:t>Pause….and think about your choices before just reacting</a:t>
            </a:r>
          </a:p>
          <a:p>
            <a:pPr algn="ctr">
              <a:buFont typeface="Arial" charset="0"/>
              <a:buChar char="•"/>
            </a:pPr>
            <a:endParaRPr lang="en-US" b="1" dirty="0">
              <a:solidFill>
                <a:schemeClr val="accent3">
                  <a:lumMod val="75000"/>
                </a:schemeClr>
              </a:solidFill>
            </a:endParaRPr>
          </a:p>
          <a:p>
            <a:pPr algn="ctr">
              <a:buFont typeface="Arial" charset="0"/>
              <a:buChar char="•"/>
            </a:pPr>
            <a:r>
              <a:rPr lang="en-US" b="1" dirty="0" smtClean="0">
                <a:solidFill>
                  <a:schemeClr val="accent3">
                    <a:lumMod val="75000"/>
                  </a:schemeClr>
                </a:solidFill>
              </a:rPr>
              <a:t>Focus on the things within your control</a:t>
            </a:r>
          </a:p>
          <a:p>
            <a:pPr algn="ctr">
              <a:buFont typeface="Arial" charset="0"/>
              <a:buChar char="•"/>
            </a:pPr>
            <a:endParaRPr lang="en-US" b="1" dirty="0">
              <a:solidFill>
                <a:schemeClr val="accent3">
                  <a:lumMod val="75000"/>
                </a:schemeClr>
              </a:solidFill>
            </a:endParaRPr>
          </a:p>
          <a:p>
            <a:pPr marL="0" indent="0" algn="ctr">
              <a:buNone/>
            </a:pPr>
            <a:endParaRPr lang="en-US" b="1" dirty="0">
              <a:solidFill>
                <a:schemeClr val="accent3">
                  <a:lumMod val="75000"/>
                </a:schemeClr>
              </a:solidFill>
            </a:endParaRPr>
          </a:p>
        </p:txBody>
      </p:sp>
      <p:sp>
        <p:nvSpPr>
          <p:cNvPr id="4" name="TextBox 3"/>
          <p:cNvSpPr txBox="1"/>
          <p:nvPr/>
        </p:nvSpPr>
        <p:spPr>
          <a:xfrm>
            <a:off x="533400" y="4572000"/>
            <a:ext cx="8153400" cy="1077218"/>
          </a:xfrm>
          <a:prstGeom prst="rect">
            <a:avLst/>
          </a:prstGeom>
          <a:noFill/>
          <a:ln>
            <a:solidFill>
              <a:schemeClr val="tx1"/>
            </a:solidFill>
          </a:ln>
        </p:spPr>
        <p:txBody>
          <a:bodyPr wrap="square" rtlCol="0">
            <a:spAutoFit/>
          </a:bodyPr>
          <a:lstStyle/>
          <a:p>
            <a:r>
              <a:rPr lang="en-US" sz="3200" b="1" dirty="0" smtClean="0"/>
              <a:t>Result  - You are highly trusted by others.  Your circle of influence grows.</a:t>
            </a:r>
            <a:endParaRPr lang="en-US" sz="3200" b="1" dirty="0"/>
          </a:p>
        </p:txBody>
      </p:sp>
    </p:spTree>
    <p:extLst>
      <p:ext uri="{BB962C8B-B14F-4D97-AF65-F5344CB8AC3E}">
        <p14:creationId xmlns:p14="http://schemas.microsoft.com/office/powerpoint/2010/main" val="2569027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nderson.billie\AppData\Local\Microsoft\Windows\Temporary Internet Files\Content.IE5\WISDOW7U\path_through_the_forest_by_darkphoenix36-d4xs0e1[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86000"/>
            <a:ext cx="1489472" cy="9929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nderson.billie\AppData\Local\Microsoft\Windows\Temporary Internet Files\Content.IE5\SF3XL5ZC\colleg-path-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637" y="5186363"/>
            <a:ext cx="1525379" cy="12144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nderson.billie\AppData\Local\Microsoft\Windows\Temporary Internet Files\Content.IE5\Q4UI26C8\pl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029200"/>
            <a:ext cx="1828800" cy="1371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b="1" dirty="0" smtClean="0">
                <a:solidFill>
                  <a:srgbClr val="C00000"/>
                </a:solidFill>
              </a:rPr>
              <a:t>Habit # 2</a:t>
            </a:r>
            <a:br>
              <a:rPr lang="en-US" b="1" dirty="0" smtClean="0">
                <a:solidFill>
                  <a:srgbClr val="C00000"/>
                </a:solidFill>
              </a:rPr>
            </a:br>
            <a:r>
              <a:rPr lang="en-US" b="1" dirty="0" smtClean="0">
                <a:solidFill>
                  <a:srgbClr val="C00000"/>
                </a:solidFill>
              </a:rPr>
              <a:t>“Begin With the End in Mind”</a:t>
            </a:r>
            <a:endParaRPr lang="en-US" b="1" dirty="0">
              <a:solidFill>
                <a:srgbClr val="C00000"/>
              </a:solidFill>
            </a:endParaRPr>
          </a:p>
        </p:txBody>
      </p:sp>
      <p:sp>
        <p:nvSpPr>
          <p:cNvPr id="5" name="TextBox 4"/>
          <p:cNvSpPr txBox="1"/>
          <p:nvPr/>
        </p:nvSpPr>
        <p:spPr>
          <a:xfrm>
            <a:off x="2362200" y="2057400"/>
            <a:ext cx="5181600" cy="3108543"/>
          </a:xfrm>
          <a:prstGeom prst="rect">
            <a:avLst/>
          </a:prstGeom>
          <a:noFill/>
        </p:spPr>
        <p:txBody>
          <a:bodyPr wrap="square" rtlCol="0">
            <a:spAutoFit/>
          </a:bodyPr>
          <a:lstStyle/>
          <a:p>
            <a:r>
              <a:rPr lang="en-US" sz="2800" b="1" dirty="0" smtClean="0">
                <a:solidFill>
                  <a:schemeClr val="accent2">
                    <a:lumMod val="75000"/>
                  </a:schemeClr>
                </a:solidFill>
              </a:rPr>
              <a:t>This is the habit of setting goals and making plans to reach them.</a:t>
            </a:r>
          </a:p>
          <a:p>
            <a:endParaRPr lang="en-US" sz="2800" b="1" dirty="0">
              <a:solidFill>
                <a:schemeClr val="accent2">
                  <a:lumMod val="75000"/>
                </a:schemeClr>
              </a:solidFill>
            </a:endParaRPr>
          </a:p>
          <a:p>
            <a:r>
              <a:rPr lang="en-US" sz="2800" b="1" dirty="0" smtClean="0">
                <a:solidFill>
                  <a:schemeClr val="accent2">
                    <a:lumMod val="75000"/>
                  </a:schemeClr>
                </a:solidFill>
              </a:rPr>
              <a:t>It is the difference between just “letting life happen to you” and having “control over where you go in life.”</a:t>
            </a:r>
            <a:endParaRPr lang="en-US" sz="2800" b="1" dirty="0">
              <a:solidFill>
                <a:schemeClr val="accent2">
                  <a:lumMod val="75000"/>
                </a:schemeClr>
              </a:solidFill>
            </a:endParaRPr>
          </a:p>
        </p:txBody>
      </p:sp>
      <p:pic>
        <p:nvPicPr>
          <p:cNvPr id="1046" name="Picture 22" descr="C:\Users\anderson.billie\AppData\Local\Microsoft\Windows\Temporary Internet Files\Content.IE5\7XMTJ1YX\132953029_cb70b4a34f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3799" y="2286000"/>
            <a:ext cx="1506511" cy="100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621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1256</Words>
  <Application>Microsoft Office PowerPoint</Application>
  <PresentationFormat>On-screen Show (4:3)</PresentationFormat>
  <Paragraphs>221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The Leader in Me</vt:lpstr>
      <vt:lpstr>The Seven Habits of Highly Effective Kids       by Sean Covey</vt:lpstr>
      <vt:lpstr>What is a Habit? </vt:lpstr>
      <vt:lpstr>Habit # 1  “Be Proactive”</vt:lpstr>
      <vt:lpstr>Personal Responsibility</vt:lpstr>
      <vt:lpstr>Proactive      vs        Reactive</vt:lpstr>
      <vt:lpstr>Common Practices</vt:lpstr>
      <vt:lpstr>Effective Practices</vt:lpstr>
      <vt:lpstr>Habit # 2 “Begin With the End in Mind”</vt:lpstr>
      <vt:lpstr>Common Practices</vt:lpstr>
      <vt:lpstr>Highly Effective Practices</vt:lpstr>
      <vt:lpstr>Habit # 3 “Put First Things First”</vt:lpstr>
      <vt:lpstr>Big Rocks  vs  Little Rocks</vt:lpstr>
      <vt:lpstr>Common Practices</vt:lpstr>
      <vt:lpstr>Highly Effective Practices</vt:lpstr>
      <vt:lpstr>Habit # 4 “Think Win-Win”</vt:lpstr>
      <vt:lpstr>Four Ways of Thinking</vt:lpstr>
      <vt:lpstr>Common Practices</vt:lpstr>
      <vt:lpstr>Highly Effective Practices</vt:lpstr>
      <vt:lpstr>Habit # 5 “Seek First to Understand, Then to Be Understood</vt:lpstr>
      <vt:lpstr>PowerPoint Presentation</vt:lpstr>
      <vt:lpstr>PowerPoint Presentation</vt:lpstr>
      <vt:lpstr>PowerPoint Presentation</vt:lpstr>
      <vt:lpstr>PowerPoint Presentation</vt:lpstr>
      <vt:lpstr>Highly Effective Practices</vt:lpstr>
      <vt:lpstr>Habit #6 “Synergize”</vt:lpstr>
      <vt:lpstr>PowerPoint Presentation</vt:lpstr>
      <vt:lpstr>What does Synergy look like?</vt:lpstr>
      <vt:lpstr>Common Practices</vt:lpstr>
      <vt:lpstr>Highly Effective Practices</vt:lpstr>
      <vt:lpstr>Habit # 7 “Sharpen the Saw” </vt:lpstr>
      <vt:lpstr>PowerPoint Presentation</vt:lpstr>
      <vt:lpstr>Common Practices</vt:lpstr>
      <vt:lpstr>Highly Effective Practices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Habits of Highly Effective Kids       by Sean Covey</dc:title>
  <dc:creator>FCBOE</dc:creator>
  <cp:lastModifiedBy>FCBOE</cp:lastModifiedBy>
  <cp:revision>55</cp:revision>
  <dcterms:created xsi:type="dcterms:W3CDTF">2016-09-21T14:52:06Z</dcterms:created>
  <dcterms:modified xsi:type="dcterms:W3CDTF">2016-09-27T16:05:40Z</dcterms:modified>
</cp:coreProperties>
</file>